
<file path=[Content_Types].xml><?xml version="1.0" encoding="utf-8"?>
<Types xmlns="http://schemas.openxmlformats.org/package/2006/content-types">
  <Default Extension="xml" ContentType="application/vnd.openxmlformats-officedocument.extended-properties+xml"/>
  <Default Extension="png" ContentType="image/png"/>
  <Default Extension="fntdata" ContentType="application/x-fontdata"/>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7.xml" ContentType="application/vnd.openxmlformats-officedocument.presentationml.slide+xml"/>
  <Override PartName="/ppt/notesSlides/notesSlide7.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12.xml" ContentType="application/vnd.openxmlformats-officedocument.presentationml.slide+xml"/>
  <Override PartName="/ppt/notesSlides/notesSlide12.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presProps.xml" ContentType="application/vnd.openxmlformats-officedocument.presentationml.presProps+xml"/>
  <Override PartName="/ppt/slides/slide2.xml" ContentType="application/vnd.openxmlformats-officedocument.presentationml.slide+xml"/>
  <Override PartName="/ppt/notesSlides/notesSlide2.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xml" ContentType="application/vnd.openxmlformats-officedocument.presentationml.slide+xml"/>
  <Override PartName="/ppt/notesSlides/notesSlide1.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tableStyles.xml" ContentType="application/vnd.openxmlformats-officedocument.presentationml.tableStyles+xml"/>
  <Override PartName="/ppt/slides/slide5.xml" ContentType="application/vnd.openxmlformats-officedocument.presentationml.slide+xml"/>
  <Override PartName="/ppt/notesSlides/notesSlide5.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viewProps.xml" ContentType="application/vnd.openxmlformats-officedocument.presentationml.viewProp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20"/>
  </p:notesMasterIdLst>
  <p:sldIdLst>
    <p:sldId id="256" r:id="rId2"/>
    <p:sldId id="257" r:id="rId3"/>
    <p:sldId id="258" r:id="rId4"/>
    <p:sldId id="259" r:id="rId5"/>
    <p:sldId id="260" r:id="rId6"/>
    <p:sldId id="267" r:id="rId7"/>
    <p:sldId id="268" r:id="rId8"/>
    <p:sldId id="273" r:id="rId9"/>
    <p:sldId id="274" r:id="rId10"/>
    <p:sldId id="275" r:id="rId11"/>
    <p:sldId id="276" r:id="rId12"/>
    <p:sldId id="277" r:id="rId13"/>
    <p:sldId id="270" r:id="rId14"/>
    <p:sldId id="264" r:id="rId15"/>
    <p:sldId id="269" r:id="rId16"/>
    <p:sldId id="261" r:id="rId17"/>
    <p:sldId id="272" r:id="rId18"/>
    <p:sldId id="262" r:id="rId19"/>
  </p:sldIdLst>
  <p:sldSz cx="18288000" cy="10287000"/>
  <p:notesSz cx="6858000" cy="9144000"/>
  <p:embeddedFontLst>
    <p:embeddedFont>
      <p:font typeface="Alike" panose="020B0604020202020204" charset="0"/>
      <p:regular r:id="rId21"/>
    </p:embeddedFont>
    <p:embeddedFont>
      <p:font typeface="Calibri" panose="020F050202020403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516" y="300"/>
      </p:cViewPr>
      <p:guideLst>
        <p:guide orient="horz" pos="2160"/>
        <p:guide pos="2880"/>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slide" Target="/ppt/slides/slide7.xml" Id="rId8" /><Relationship Type="http://schemas.openxmlformats.org/officeDocument/2006/relationships/slide" Target="/ppt/slides/slide12.xml" Id="rId13" /><Relationship Type="http://schemas.openxmlformats.org/officeDocument/2006/relationships/slide" Target="/ppt/slides/slide17.xml" Id="rId18" /><Relationship Type="http://schemas.openxmlformats.org/officeDocument/2006/relationships/presProps" Target="/ppt/presProps.xml" Id="rId26" /><Relationship Type="http://schemas.openxmlformats.org/officeDocument/2006/relationships/slide" Target="/ppt/slides/slide2.xml" Id="rId3" /><Relationship Type="http://schemas.openxmlformats.org/officeDocument/2006/relationships/font" Target="/ppt/fonts/font1.fntdata" Id="rId21" /><Relationship Type="http://schemas.openxmlformats.org/officeDocument/2006/relationships/slide" Target="/ppt/slides/slide6.xml" Id="rId7"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font" Target="/ppt/fonts/font5.fntdata" Id="rId25"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notesMaster" Target="/ppt/notesMasters/notesMaster1.xml" Id="rId20" /><Relationship Type="http://schemas.openxmlformats.org/officeDocument/2006/relationships/tableStyles" Target="/ppt/tableStyles.xml" Id="rId29"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font" Target="/ppt/fonts/font4.fntdata" Id="rId24" /><Relationship Type="http://schemas.openxmlformats.org/officeDocument/2006/relationships/slide" Target="/ppt/slides/slide4.xml" Id="rId5" /><Relationship Type="http://schemas.openxmlformats.org/officeDocument/2006/relationships/slide" Target="/ppt/slides/slide14.xml" Id="rId15" /><Relationship Type="http://schemas.openxmlformats.org/officeDocument/2006/relationships/font" Target="/ppt/fonts/font3.fntdata" Id="rId23" /><Relationship Type="http://schemas.openxmlformats.org/officeDocument/2006/relationships/theme" Target="/ppt/theme/theme1.xml" Id="rId28" /><Relationship Type="http://schemas.openxmlformats.org/officeDocument/2006/relationships/slide" Target="/ppt/slides/slide9.xml" Id="rId10" /><Relationship Type="http://schemas.openxmlformats.org/officeDocument/2006/relationships/slide" Target="/ppt/slides/slide18.xml" Id="rId19"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 Type="http://schemas.openxmlformats.org/officeDocument/2006/relationships/font" Target="/ppt/fonts/font2.fntdata" Id="rId22" /><Relationship Type="http://schemas.openxmlformats.org/officeDocument/2006/relationships/viewProps" Target="/ppt/viewProps.xml" Id="rId27" /></Relationships>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Id2" /><Relationship Type="http://schemas.openxmlformats.org/officeDocument/2006/relationships/notesMaster" Target="/ppt/notesMasters/notesMaster1.xml" Id="rId1"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Id2" /><Relationship Type="http://schemas.openxmlformats.org/officeDocument/2006/relationships/notesMaster" Target="/ppt/notesMasters/notesMaster1.xml" Id="rId1" /></Relationships>
</file>

<file path=ppt/notesSlides/_rels/notesSlide12.xml.rels>&#65279;<?xml version="1.0" encoding="utf-8"?><Relationships xmlns="http://schemas.openxmlformats.org/package/2006/relationships"><Relationship Type="http://schemas.openxmlformats.org/officeDocument/2006/relationships/slide" Target="/ppt/slides/slide12.xml" Id="rId2" /><Relationship Type="http://schemas.openxmlformats.org/officeDocument/2006/relationships/notesMaster" Target="/ppt/notesMasters/notesMaster1.xml" Id="rId1" /></Relationships>
</file>

<file path=ppt/notesSlides/_rels/notesSlide13.xml.rels>&#65279;<?xml version="1.0" encoding="utf-8"?><Relationships xmlns="http://schemas.openxmlformats.org/package/2006/relationships"><Relationship Type="http://schemas.openxmlformats.org/officeDocument/2006/relationships/slide" Target="/ppt/slides/slide13.xml" Id="rId2" /><Relationship Type="http://schemas.openxmlformats.org/officeDocument/2006/relationships/notesMaster" Target="/ppt/notesMasters/notesMaster1.xml" Id="rId1" /></Relationships>
</file>

<file path=ppt/notesSlides/_rels/notesSlide14.xml.rels>&#65279;<?xml version="1.0" encoding="utf-8"?><Relationships xmlns="http://schemas.openxmlformats.org/package/2006/relationships"><Relationship Type="http://schemas.openxmlformats.org/officeDocument/2006/relationships/slide" Target="/ppt/slides/slide14.xml" Id="rId2" /><Relationship Type="http://schemas.openxmlformats.org/officeDocument/2006/relationships/notesMaster" Target="/ppt/notesMasters/notesMaster1.xml" Id="rId1" /></Relationships>
</file>

<file path=ppt/notesSlides/_rels/notesSlide15.xml.rels>&#65279;<?xml version="1.0" encoding="utf-8"?><Relationships xmlns="http://schemas.openxmlformats.org/package/2006/relationships"><Relationship Type="http://schemas.openxmlformats.org/officeDocument/2006/relationships/slide" Target="/ppt/slides/slide15.xml" Id="rId2" /><Relationship Type="http://schemas.openxmlformats.org/officeDocument/2006/relationships/notesMaster" Target="/ppt/notesMasters/notesMaster1.xml" Id="rId1" /></Relationships>
</file>

<file path=ppt/notesSlides/_rels/notesSlide16.xml.rels>&#65279;<?xml version="1.0" encoding="utf-8"?><Relationships xmlns="http://schemas.openxmlformats.org/package/2006/relationships"><Relationship Type="http://schemas.openxmlformats.org/officeDocument/2006/relationships/slide" Target="/ppt/slides/slide16.xml" Id="rId2" /><Relationship Type="http://schemas.openxmlformats.org/officeDocument/2006/relationships/notesMaster" Target="/ppt/notesMasters/notesMaster1.xml" Id="rId1" /></Relationships>
</file>

<file path=ppt/notesSlides/_rels/notesSlide17.xml.rels>&#65279;<?xml version="1.0" encoding="utf-8"?><Relationships xmlns="http://schemas.openxmlformats.org/package/2006/relationships"><Relationship Type="http://schemas.openxmlformats.org/officeDocument/2006/relationships/slide" Target="/ppt/slides/slide17.xml" Id="rId2" /><Relationship Type="http://schemas.openxmlformats.org/officeDocument/2006/relationships/notesMaster" Target="/ppt/notesMasters/notesMaster1.xml" Id="rId1" /></Relationships>
</file>

<file path=ppt/notesSlides/_rels/notesSlide18.xml.rels>&#65279;<?xml version="1.0" encoding="utf-8"?><Relationships xmlns="http://schemas.openxmlformats.org/package/2006/relationships"><Relationship Type="http://schemas.openxmlformats.org/officeDocument/2006/relationships/slide" Target="/ppt/slides/slide18.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2" /><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slide" Target="/ppt/slides/slide9.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4" name="Google Shape;22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578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5272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86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8810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8694365"/>
      </p:ext>
    </p:extLst>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theme/theme1.xml" Id="rId7" /><Relationship Type="http://schemas.openxmlformats.org/officeDocument/2006/relationships/slideLayout" Target="/ppt/slideLayouts/slideLayout1.xml" Id="rId1"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1212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0" tIns="0" rIns="0" bIns="0" anchor="t" anchorCtr="0">
            <a:noAutofit/>
          </a:bodyPr>
          <a:lstStyle>
            <a:lvl1pPr marR="0" lvl="0" algn="ctr" rtl="0">
              <a:lnSpc>
                <a:spcPct val="80000"/>
              </a:lnSpc>
              <a:spcBef>
                <a:spcPts val="0"/>
              </a:spcBef>
              <a:spcAft>
                <a:spcPts val="0"/>
              </a:spcAft>
              <a:buClr>
                <a:schemeClr val="lt1"/>
              </a:buClr>
              <a:buSzPts val="12000"/>
              <a:buFont typeface="Alike"/>
              <a:buNone/>
              <a:defRPr sz="12000" i="0" u="none" strike="noStrike" cap="none">
                <a:solidFill>
                  <a:schemeClr val="lt1"/>
                </a:solidFill>
                <a:latin typeface="Alike"/>
                <a:ea typeface="Alike"/>
                <a:cs typeface="Alike"/>
                <a:sym typeface="Alik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marR="0" lvl="0" indent="-736600" algn="l" rtl="0">
              <a:lnSpc>
                <a:spcPct val="80000"/>
              </a:lnSpc>
              <a:spcBef>
                <a:spcPts val="640"/>
              </a:spcBef>
              <a:spcAft>
                <a:spcPts val="0"/>
              </a:spcAft>
              <a:buClr>
                <a:schemeClr val="lt1"/>
              </a:buClr>
              <a:buSzPts val="8000"/>
              <a:buFont typeface="Alike"/>
              <a:buChar char="•"/>
              <a:defRPr sz="8000" i="0" u="none" strike="noStrike" cap="none">
                <a:solidFill>
                  <a:schemeClr val="lt1"/>
                </a:solidFill>
                <a:latin typeface="Alike"/>
                <a:ea typeface="Alike"/>
                <a:cs typeface="Alike"/>
                <a:sym typeface="Alike"/>
              </a:defRPr>
            </a:lvl1pPr>
            <a:lvl2pPr marL="914400" marR="0" lvl="1" indent="-457200" algn="l" rtl="0">
              <a:spcBef>
                <a:spcPts val="560"/>
              </a:spcBef>
              <a:spcAft>
                <a:spcPts val="0"/>
              </a:spcAft>
              <a:buClr>
                <a:schemeClr val="lt1"/>
              </a:buClr>
              <a:buSzPts val="3600"/>
              <a:buFont typeface="Alike"/>
              <a:buChar char="–"/>
              <a:defRPr sz="3600" i="0" u="none" strike="noStrike" cap="none">
                <a:solidFill>
                  <a:schemeClr val="lt1"/>
                </a:solidFill>
                <a:latin typeface="Alike"/>
                <a:ea typeface="Alike"/>
                <a:cs typeface="Alike"/>
                <a:sym typeface="Alike"/>
              </a:defRPr>
            </a:lvl2pPr>
            <a:lvl3pPr marL="1371600" marR="0" lvl="2" indent="-361950" algn="l" rtl="0">
              <a:spcBef>
                <a:spcPts val="480"/>
              </a:spcBef>
              <a:spcAft>
                <a:spcPts val="0"/>
              </a:spcAft>
              <a:buClr>
                <a:schemeClr val="lt1"/>
              </a:buClr>
              <a:buSzPts val="2100"/>
              <a:buFont typeface="Alike"/>
              <a:buChar char="•"/>
              <a:defRPr sz="2100" i="0" u="none" strike="noStrike" cap="none">
                <a:solidFill>
                  <a:schemeClr val="lt1"/>
                </a:solidFill>
                <a:latin typeface="Alike"/>
                <a:ea typeface="Alike"/>
                <a:cs typeface="Alike"/>
                <a:sym typeface="Alike"/>
              </a:defRPr>
            </a:lvl3pPr>
            <a:lvl4pPr marL="1828800" marR="0" lvl="3" indent="-355600" algn="l" rtl="0">
              <a:spcBef>
                <a:spcPts val="400"/>
              </a:spcBef>
              <a:spcAft>
                <a:spcPts val="0"/>
              </a:spcAft>
              <a:buClr>
                <a:schemeClr val="lt1"/>
              </a:buClr>
              <a:buSzPts val="2000"/>
              <a:buFont typeface="Alike"/>
              <a:buChar char="–"/>
              <a:defRPr sz="2000" i="0" u="none" strike="noStrike" cap="none">
                <a:solidFill>
                  <a:schemeClr val="lt1"/>
                </a:solidFill>
                <a:latin typeface="Alike"/>
                <a:ea typeface="Alike"/>
                <a:cs typeface="Alike"/>
                <a:sym typeface="Alike"/>
              </a:defRPr>
            </a:lvl4pPr>
            <a:lvl5pPr marL="2286000" marR="0" lvl="4" indent="-355600" algn="l" rtl="0">
              <a:spcBef>
                <a:spcPts val="400"/>
              </a:spcBef>
              <a:spcAft>
                <a:spcPts val="0"/>
              </a:spcAft>
              <a:buClr>
                <a:schemeClr val="lt1"/>
              </a:buClr>
              <a:buSzPts val="2000"/>
              <a:buFont typeface="Alike"/>
              <a:buChar char="»"/>
              <a:defRPr sz="2000" i="0" u="none" strike="noStrike" cap="none">
                <a:solidFill>
                  <a:schemeClr val="lt1"/>
                </a:solidFill>
                <a:latin typeface="Alike"/>
                <a:ea typeface="Alike"/>
                <a:cs typeface="Alike"/>
                <a:sym typeface="Alike"/>
              </a:defRPr>
            </a:lvl5pPr>
            <a:lvl6pPr marL="2743200" marR="0" lvl="5" indent="-355600" algn="l" rtl="0">
              <a:spcBef>
                <a:spcPts val="400"/>
              </a:spcBef>
              <a:spcAft>
                <a:spcPts val="0"/>
              </a:spcAft>
              <a:buClr>
                <a:schemeClr val="lt1"/>
              </a:buClr>
              <a:buSzPts val="2000"/>
              <a:buFont typeface="Alike"/>
              <a:buChar char="•"/>
              <a:defRPr sz="2000" i="0" u="none" strike="noStrike" cap="none">
                <a:solidFill>
                  <a:schemeClr val="lt1"/>
                </a:solidFill>
                <a:latin typeface="Alike"/>
                <a:ea typeface="Alike"/>
                <a:cs typeface="Alike"/>
                <a:sym typeface="Alike"/>
              </a:defRPr>
            </a:lvl6pPr>
            <a:lvl7pPr marL="3200400" marR="0" lvl="6" indent="-355600" algn="l" rtl="0">
              <a:spcBef>
                <a:spcPts val="400"/>
              </a:spcBef>
              <a:spcAft>
                <a:spcPts val="0"/>
              </a:spcAft>
              <a:buClr>
                <a:schemeClr val="lt1"/>
              </a:buClr>
              <a:buSzPts val="2000"/>
              <a:buFont typeface="Alike"/>
              <a:buChar char="•"/>
              <a:defRPr sz="2000" i="0" u="none" strike="noStrike" cap="none">
                <a:solidFill>
                  <a:schemeClr val="lt1"/>
                </a:solidFill>
                <a:latin typeface="Alike"/>
                <a:ea typeface="Alike"/>
                <a:cs typeface="Alike"/>
                <a:sym typeface="Alike"/>
              </a:defRPr>
            </a:lvl7pPr>
            <a:lvl8pPr marL="3657600" marR="0" lvl="7" indent="-355600" algn="l" rtl="0">
              <a:spcBef>
                <a:spcPts val="400"/>
              </a:spcBef>
              <a:spcAft>
                <a:spcPts val="0"/>
              </a:spcAft>
              <a:buClr>
                <a:schemeClr val="lt1"/>
              </a:buClr>
              <a:buSzPts val="2000"/>
              <a:buFont typeface="Alike"/>
              <a:buChar char="•"/>
              <a:defRPr sz="2000" i="0" u="none" strike="noStrike" cap="none">
                <a:solidFill>
                  <a:schemeClr val="lt1"/>
                </a:solidFill>
                <a:latin typeface="Alike"/>
                <a:ea typeface="Alike"/>
                <a:cs typeface="Alike"/>
                <a:sym typeface="Alike"/>
              </a:defRPr>
            </a:lvl8pPr>
            <a:lvl9pPr marL="4114800" marR="0" lvl="8" indent="-355600" algn="l" rtl="0">
              <a:spcBef>
                <a:spcPts val="400"/>
              </a:spcBef>
              <a:spcAft>
                <a:spcPts val="0"/>
              </a:spcAft>
              <a:buClr>
                <a:schemeClr val="lt1"/>
              </a:buClr>
              <a:buSzPts val="2000"/>
              <a:buFont typeface="Alike"/>
              <a:buChar char="•"/>
              <a:defRPr sz="2000" i="0" u="none" strike="noStrike" cap="none">
                <a:solidFill>
                  <a:schemeClr val="lt1"/>
                </a:solidFill>
                <a:latin typeface="Alike"/>
                <a:ea typeface="Alike"/>
                <a:cs typeface="Alike"/>
                <a:sym typeface="Alike"/>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8.png" Id="rId3" /><Relationship Type="http://schemas.openxmlformats.org/officeDocument/2006/relationships/notesSlide" Target="/ppt/notesSlides/notesSlide1.xml" Id="rId2" /><Relationship Type="http://schemas.openxmlformats.org/officeDocument/2006/relationships/slideLayout" Target="/ppt/slideLayouts/slideLayout1.xml" Id="rId1" /><Relationship Type="http://schemas.openxmlformats.org/officeDocument/2006/relationships/image" Target="/ppt/media/image4.png" Id="rId5" /><Relationship Type="http://schemas.openxmlformats.org/officeDocument/2006/relationships/image" Target="/ppt/media/image9.png" Id="rId4" /></Relationships>
</file>

<file path=ppt/slides/_rels/slide10.xml.rels>&#65279;<?xml version="1.0" encoding="utf-8"?><Relationships xmlns="http://schemas.openxmlformats.org/package/2006/relationships"><Relationship Type="http://schemas.openxmlformats.org/officeDocument/2006/relationships/image" Target="/ppt/media/image15.png" Id="rId3" /><Relationship Type="http://schemas.openxmlformats.org/officeDocument/2006/relationships/notesSlide" Target="/ppt/notesSlides/notesSlide10.xml" Id="rId2" /><Relationship Type="http://schemas.openxmlformats.org/officeDocument/2006/relationships/slideLayout" Target="/ppt/slideLayouts/slideLayout1.xml" Id="rId1" /></Relationships>
</file>

<file path=ppt/slides/_rels/slide11.xml.rels>&#65279;<?xml version="1.0" encoding="utf-8"?><Relationships xmlns="http://schemas.openxmlformats.org/package/2006/relationships"><Relationship Type="http://schemas.openxmlformats.org/officeDocument/2006/relationships/image" Target="/ppt/media/image16.png" Id="rId3" /><Relationship Type="http://schemas.openxmlformats.org/officeDocument/2006/relationships/notesSlide" Target="/ppt/notesSlides/notesSlide11.xml" Id="rId2" /><Relationship Type="http://schemas.openxmlformats.org/officeDocument/2006/relationships/slideLayout" Target="/ppt/slideLayouts/slideLayout1.xml" Id="rId1" /></Relationships>
</file>

<file path=ppt/slides/_rels/slide12.xml.rels>&#65279;<?xml version="1.0" encoding="utf-8"?><Relationships xmlns="http://schemas.openxmlformats.org/package/2006/relationships"><Relationship Type="http://schemas.openxmlformats.org/officeDocument/2006/relationships/image" Target="/ppt/media/image17.png" Id="rId3" /><Relationship Type="http://schemas.openxmlformats.org/officeDocument/2006/relationships/notesSlide" Target="/ppt/notesSlides/notesSlide12.xml" Id="rId2" /><Relationship Type="http://schemas.openxmlformats.org/officeDocument/2006/relationships/slideLayout" Target="/ppt/slideLayouts/slideLayout1.xml" Id="rId1" /></Relationships>
</file>

<file path=ppt/slides/_rels/slide13.xml.rels>&#65279;<?xml version="1.0" encoding="utf-8"?><Relationships xmlns="http://schemas.openxmlformats.org/package/2006/relationships"><Relationship Type="http://schemas.openxmlformats.org/officeDocument/2006/relationships/image" Target="/ppt/media/image18.png" Id="rId3" /><Relationship Type="http://schemas.openxmlformats.org/officeDocument/2006/relationships/notesSlide" Target="/ppt/notesSlides/notesSlide13.xml" Id="rId2" /><Relationship Type="http://schemas.openxmlformats.org/officeDocument/2006/relationships/slideLayout" Target="/ppt/slideLayouts/slideLayout1.xml" Id="rId1" /></Relationships>
</file>

<file path=ppt/slides/_rels/slide14.xml.rels>&#65279;<?xml version="1.0" encoding="utf-8"?><Relationships xmlns="http://schemas.openxmlformats.org/package/2006/relationships"><Relationship Type="http://schemas.openxmlformats.org/officeDocument/2006/relationships/image" Target="/ppt/media/image19.png" Id="rId3" /><Relationship Type="http://schemas.openxmlformats.org/officeDocument/2006/relationships/notesSlide" Target="/ppt/notesSlides/notesSlide14.xml" Id="rId2" /><Relationship Type="http://schemas.openxmlformats.org/officeDocument/2006/relationships/slideLayout" Target="/ppt/slideLayouts/slideLayout1.xml" Id="rId1" /><Relationship Type="http://schemas.openxmlformats.org/officeDocument/2006/relationships/image" Target="/ppt/media/image20.png" Id="rId4" /></Relationships>
</file>

<file path=ppt/slides/_rels/slide15.xml.rels>&#65279;<?xml version="1.0" encoding="utf-8"?><Relationships xmlns="http://schemas.openxmlformats.org/package/2006/relationships"><Relationship Type="http://schemas.openxmlformats.org/officeDocument/2006/relationships/image" Target="/ppt/media/image21.png" Id="rId3" /><Relationship Type="http://schemas.openxmlformats.org/officeDocument/2006/relationships/notesSlide" Target="/ppt/notesSlides/notesSlide15.xml" Id="rId2" /><Relationship Type="http://schemas.openxmlformats.org/officeDocument/2006/relationships/slideLayout" Target="/ppt/slideLayouts/slideLayout1.xml" Id="rId1" /><Relationship Type="http://schemas.openxmlformats.org/officeDocument/2006/relationships/image" Target="/ppt/media/image22.png" Id="rId4" /></Relationships>
</file>

<file path=ppt/slides/_rels/slide16.xml.rels>&#65279;<?xml version="1.0" encoding="utf-8"?><Relationships xmlns="http://schemas.openxmlformats.org/package/2006/relationships"><Relationship Type="http://schemas.openxmlformats.org/officeDocument/2006/relationships/image" Target="/ppt/media/image23.png" Id="rId3" /><Relationship Type="http://schemas.openxmlformats.org/officeDocument/2006/relationships/notesSlide" Target="/ppt/notesSlides/notesSlide16.xml" Id="rId2" /><Relationship Type="http://schemas.openxmlformats.org/officeDocument/2006/relationships/slideLayout" Target="/ppt/slideLayouts/slideLayout1.xml" Id="rId1" /><Relationship Type="http://schemas.openxmlformats.org/officeDocument/2006/relationships/image" Target="/ppt/media/image24.png" Id="rId4" /></Relationships>
</file>

<file path=ppt/slides/_rels/slide17.xml.rels>&#65279;<?xml version="1.0" encoding="utf-8"?><Relationships xmlns="http://schemas.openxmlformats.org/package/2006/relationships"><Relationship Type="http://schemas.openxmlformats.org/officeDocument/2006/relationships/notesSlide" Target="/ppt/notesSlides/notesSlide17.xml" Id="rId2" /><Relationship Type="http://schemas.openxmlformats.org/officeDocument/2006/relationships/slideLayout" Target="/ppt/slideLayouts/slideLayout1.xml" Id="rId1" /></Relationships>
</file>

<file path=ppt/slides/_rels/slide18.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notesSlide" Target="/ppt/notesSlides/notesSlide18.xml" Id="rId2" /><Relationship Type="http://schemas.openxmlformats.org/officeDocument/2006/relationships/slideLayout" Target="/ppt/slideLayouts/slideLayout1.xml" Id="rId1" /><Relationship Type="http://schemas.openxmlformats.org/officeDocument/2006/relationships/image" Target="/ppt/media/image2.png" Id="rId4" /></Relationships>
</file>

<file path=ppt/slides/_rels/slide2.xml.rels>&#65279;<?xml version="1.0" encoding="utf-8"?><Relationships xmlns="http://schemas.openxmlformats.org/package/2006/relationships"><Relationship Type="http://schemas.openxmlformats.org/officeDocument/2006/relationships/image" Target="/ppt/media/image10.png" Id="rId3" /><Relationship Type="http://schemas.openxmlformats.org/officeDocument/2006/relationships/notesSlide" Target="/ppt/notesSlides/notesSlide2.xml" Id="rId2" /><Relationship Type="http://schemas.openxmlformats.org/officeDocument/2006/relationships/slideLayout" Target="/ppt/slideLayouts/slideLayout1.xml" Id="rId1" /><Relationship Type="http://schemas.openxmlformats.org/officeDocument/2006/relationships/image" Target="/ppt/media/image4.png" Id="rId5" /><Relationship Type="http://schemas.openxmlformats.org/officeDocument/2006/relationships/image" Target="/ppt/media/image3.png" Id="rId4" /></Relationships>
</file>

<file path=ppt/slides/_rels/slide3.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notesSlide" Target="/ppt/notesSlides/notesSlide3.xml" Id="rId2" /><Relationship Type="http://schemas.openxmlformats.org/officeDocument/2006/relationships/slideLayout" Target="/ppt/slideLayouts/slideLayout1.xml" Id="rId1" /><Relationship Type="http://schemas.openxmlformats.org/officeDocument/2006/relationships/image" Target="/ppt/media/image2.png" Id="rId4" /></Relationships>
</file>

<file path=ppt/slides/_rels/slide4.xml.rels>&#65279;<?xml version="1.0" encoding="utf-8"?><Relationships xmlns="http://schemas.openxmlformats.org/package/2006/relationships"><Relationship Type="http://schemas.openxmlformats.org/officeDocument/2006/relationships/image" Target="/ppt/media/image11.png" Id="rId3" /><Relationship Type="http://schemas.openxmlformats.org/officeDocument/2006/relationships/notesSlide" Target="/ppt/notesSlides/notesSlide4.xml" Id="rId2" /><Relationship Type="http://schemas.openxmlformats.org/officeDocument/2006/relationships/slideLayout" Target="/ppt/slideLayouts/slideLayout1.xml" Id="rId1" /><Relationship Type="http://schemas.openxmlformats.org/officeDocument/2006/relationships/image" Target="/ppt/media/image5.png" Id="rId4" /></Relationships>
</file>

<file path=ppt/slides/_rels/slide5.xml.rels>&#65279;<?xml version="1.0" encoding="utf-8"?><Relationships xmlns="http://schemas.openxmlformats.org/package/2006/relationships"><Relationship Type="http://schemas.openxmlformats.org/officeDocument/2006/relationships/image" Target="/ppt/media/image4.png" Id="rId3" /><Relationship Type="http://schemas.openxmlformats.org/officeDocument/2006/relationships/notesSlide" Target="/ppt/notesSlides/notesSlide5.xml" Id="rId2" /><Relationship Type="http://schemas.openxmlformats.org/officeDocument/2006/relationships/slideLayout" Target="/ppt/slideLayouts/slideLayout1.xml" Id="rId1" /></Relationships>
</file>

<file path=ppt/slides/_rels/slide6.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notesSlide" Target="/ppt/notesSlides/notesSlide6.xml" Id="rId2" /><Relationship Type="http://schemas.openxmlformats.org/officeDocument/2006/relationships/slideLayout" Target="/ppt/slideLayouts/slideLayout1.xml" Id="rId1" /><Relationship Type="http://schemas.openxmlformats.org/officeDocument/2006/relationships/image" Target="/ppt/media/image2.png" Id="rId4" /></Relationships>
</file>

<file path=ppt/slides/_rels/slide7.xml.rels>&#65279;<?xml version="1.0" encoding="utf-8"?><Relationships xmlns="http://schemas.openxmlformats.org/package/2006/relationships"><Relationship Type="http://schemas.openxmlformats.org/officeDocument/2006/relationships/image" Target="/ppt/media/image12.png" Id="rId3" /><Relationship Type="http://schemas.openxmlformats.org/officeDocument/2006/relationships/notesSlide" Target="/ppt/notesSlides/notesSlide7.xml" Id="rId2" /><Relationship Type="http://schemas.openxmlformats.org/officeDocument/2006/relationships/slideLayout" Target="/ppt/slideLayouts/slideLayout1.xml" Id="rId1" /></Relationships>
</file>

<file path=ppt/slides/_rels/slide8.xml.rels>&#65279;<?xml version="1.0" encoding="utf-8"?><Relationships xmlns="http://schemas.openxmlformats.org/package/2006/relationships"><Relationship Type="http://schemas.openxmlformats.org/officeDocument/2006/relationships/image" Target="/ppt/media/image13.png" Id="rId3" /><Relationship Type="http://schemas.openxmlformats.org/officeDocument/2006/relationships/notesSlide" Target="/ppt/notesSlides/notesSlide8.xml" Id="rId2" /><Relationship Type="http://schemas.openxmlformats.org/officeDocument/2006/relationships/slideLayout" Target="/ppt/slideLayouts/slideLayout1.xml" Id="rId1" /></Relationships>
</file>

<file path=ppt/slides/_rels/slide9.xml.rels>&#65279;<?xml version="1.0" encoding="utf-8"?><Relationships xmlns="http://schemas.openxmlformats.org/package/2006/relationships"><Relationship Type="http://schemas.openxmlformats.org/officeDocument/2006/relationships/image" Target="/ppt/media/image14.png" Id="rId3" /><Relationship Type="http://schemas.openxmlformats.org/officeDocument/2006/relationships/notesSlide" Target="/ppt/notesSlides/notesSlide9.xml" Id="rId2" /><Relationship Type="http://schemas.openxmlformats.org/officeDocument/2006/relationships/slideLayout" Target="/ppt/slideLayouts/slideLayout1.xml" Id="rId1"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12124"/>
        </a:solidFill>
        <a:effectLst/>
      </p:bgPr>
    </p:bg>
    <p:spTree>
      <p:nvGrpSpPr>
        <p:cNvPr id="1" name="Shape 60"/>
        <p:cNvGrpSpPr/>
        <p:nvPr/>
      </p:nvGrpSpPr>
      <p:grpSpPr>
        <a:xfrm>
          <a:off x="0" y="0"/>
          <a:ext cx="0" cy="0"/>
          <a:chOff x="0" y="0"/>
          <a:chExt cx="0" cy="0"/>
        </a:xfrm>
      </p:grpSpPr>
      <p:pic>
        <p:nvPicPr>
          <p:cNvPr id="61" name="Google Shape;61;p8"/>
          <p:cNvPicPr preferRelativeResize="0"/>
          <p:nvPr/>
        </p:nvPicPr>
        <p:blipFill>
          <a:blip r:embed="rId3">
            <a:alphaModFix/>
          </a:blip>
          <a:stretch>
            <a:fillRect/>
          </a:stretch>
        </p:blipFill>
        <p:spPr>
          <a:xfrm>
            <a:off x="-6678465" y="-4527231"/>
            <a:ext cx="33336228" cy="22202425"/>
          </a:xfrm>
          <a:prstGeom prst="rect">
            <a:avLst/>
          </a:prstGeom>
          <a:noFill/>
          <a:ln>
            <a:noFill/>
          </a:ln>
        </p:spPr>
      </p:pic>
      <p:pic>
        <p:nvPicPr>
          <p:cNvPr id="62" name="Google Shape;62;p8"/>
          <p:cNvPicPr preferRelativeResize="0"/>
          <p:nvPr/>
        </p:nvPicPr>
        <p:blipFill>
          <a:blip r:embed="rId4">
            <a:alphaModFix/>
          </a:blip>
          <a:stretch>
            <a:fillRect/>
          </a:stretch>
        </p:blipFill>
        <p:spPr>
          <a:xfrm>
            <a:off x="-1361538" y="-1014213"/>
            <a:ext cx="20623150" cy="12365849"/>
          </a:xfrm>
          <a:prstGeom prst="rect">
            <a:avLst/>
          </a:prstGeom>
          <a:noFill/>
          <a:ln>
            <a:noFill/>
          </a:ln>
        </p:spPr>
      </p:pic>
      <p:pic>
        <p:nvPicPr>
          <p:cNvPr id="63" name="Google Shape;63;p8"/>
          <p:cNvPicPr preferRelativeResize="0"/>
          <p:nvPr/>
        </p:nvPicPr>
        <p:blipFill>
          <a:blip r:embed="rId5">
            <a:alphaModFix/>
          </a:blip>
          <a:stretch>
            <a:fillRect/>
          </a:stretch>
        </p:blipFill>
        <p:spPr>
          <a:xfrm>
            <a:off x="381025" y="379850"/>
            <a:ext cx="1295350" cy="1295350"/>
          </a:xfrm>
          <a:prstGeom prst="rect">
            <a:avLst/>
          </a:prstGeom>
          <a:noFill/>
          <a:ln>
            <a:noFill/>
          </a:ln>
        </p:spPr>
      </p:pic>
      <p:sp>
        <p:nvSpPr>
          <p:cNvPr id="64" name="Google Shape;64;p8"/>
          <p:cNvSpPr txBox="1"/>
          <p:nvPr/>
        </p:nvSpPr>
        <p:spPr>
          <a:xfrm>
            <a:off x="-301336" y="7907897"/>
            <a:ext cx="13518573" cy="2488566"/>
          </a:xfrm>
          <a:prstGeom prst="rect">
            <a:avLst/>
          </a:prstGeom>
          <a:noFill/>
          <a:ln>
            <a:noFill/>
          </a:ln>
        </p:spPr>
        <p:txBody>
          <a:bodyPr spcFirstLastPara="1" wrap="square" lIns="0" tIns="0" rIns="0" bIns="0" anchor="t" anchorCtr="0">
            <a:spAutoFit/>
          </a:bodyPr>
          <a:lstStyle/>
          <a:p>
            <a:pPr lvl="0">
              <a:lnSpc>
                <a:spcPct val="50000"/>
              </a:lnSpc>
            </a:pPr>
            <a:r>
              <a:rPr lang="en-US" sz="9600" dirty="0">
                <a:solidFill>
                  <a:schemeClr val="bg1"/>
                </a:solidFill>
              </a:rPr>
              <a:t>Telecom Churn Analysis and Customer Retention Strategies</a:t>
            </a:r>
            <a:r>
              <a:rPr lang="en-US" sz="13142" b="0" i="0" u="none" strike="noStrike" cap="none" dirty="0" smtClean="0">
                <a:solidFill>
                  <a:srgbClr val="623CEA"/>
                </a:solidFill>
                <a:latin typeface="Alike"/>
                <a:ea typeface="Alike"/>
                <a:cs typeface="Alike"/>
                <a:sym typeface="Alike"/>
              </a:rPr>
              <a:t>.</a:t>
            </a:r>
            <a:endParaRPr dirty="0"/>
          </a:p>
        </p:txBody>
      </p:sp>
      <p:sp>
        <p:nvSpPr>
          <p:cNvPr id="65" name="Google Shape;65;p8"/>
          <p:cNvSpPr txBox="1"/>
          <p:nvPr/>
        </p:nvSpPr>
        <p:spPr>
          <a:xfrm>
            <a:off x="0" y="10721226"/>
            <a:ext cx="9991800"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4800" b="0" i="0" u="none" strike="noStrike" cap="none" dirty="0" smtClean="0">
                <a:solidFill>
                  <a:srgbClr val="FFFFFF"/>
                </a:solidFill>
                <a:latin typeface="Alike"/>
                <a:ea typeface="Alike"/>
                <a:cs typeface="Alike"/>
                <a:sym typeface="Alike"/>
              </a:rPr>
              <a:t>Author: </a:t>
            </a:r>
            <a:r>
              <a:rPr lang="en-US" sz="4800" b="0" i="0" u="none" strike="noStrike" cap="none" dirty="0" err="1" smtClean="0">
                <a:solidFill>
                  <a:srgbClr val="FFFFFF"/>
                </a:solidFill>
                <a:latin typeface="Alike"/>
                <a:ea typeface="Alike"/>
                <a:cs typeface="Alike"/>
                <a:sym typeface="Alike"/>
              </a:rPr>
              <a:t>Stellah</a:t>
            </a:r>
            <a:r>
              <a:rPr lang="en-US" sz="4800" b="0" i="0" u="none" strike="noStrike" cap="none" dirty="0" smtClean="0">
                <a:solidFill>
                  <a:srgbClr val="FFFFFF"/>
                </a:solidFill>
                <a:latin typeface="Alike"/>
                <a:ea typeface="Alike"/>
                <a:cs typeface="Alike"/>
                <a:sym typeface="Alike"/>
              </a:rPr>
              <a:t> </a:t>
            </a:r>
            <a:r>
              <a:rPr lang="en-US" sz="4800" b="0" i="0" u="none" strike="noStrike" cap="none" dirty="0" err="1" smtClean="0">
                <a:solidFill>
                  <a:srgbClr val="FFFFFF"/>
                </a:solidFill>
                <a:latin typeface="Alike"/>
                <a:ea typeface="Alike"/>
                <a:cs typeface="Alike"/>
                <a:sym typeface="Alike"/>
              </a:rPr>
              <a:t>Mishi</a:t>
            </a:r>
            <a:endParaRPr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12124"/>
        </a:solidFill>
        <a:effectLst/>
      </p:bgPr>
    </p:bg>
    <p:spTree>
      <p:nvGrpSpPr>
        <p:cNvPr id="1" name="Shape 225"/>
        <p:cNvGrpSpPr/>
        <p:nvPr/>
      </p:nvGrpSpPr>
      <p:grpSpPr>
        <a:xfrm>
          <a:off x="0" y="0"/>
          <a:ext cx="0" cy="0"/>
          <a:chOff x="0" y="0"/>
          <a:chExt cx="0" cy="0"/>
        </a:xfrm>
      </p:grpSpPr>
      <p:sp>
        <p:nvSpPr>
          <p:cNvPr id="232" name="Google Shape;232;p20"/>
          <p:cNvSpPr txBox="1"/>
          <p:nvPr/>
        </p:nvSpPr>
        <p:spPr>
          <a:xfrm>
            <a:off x="1028700" y="2232026"/>
            <a:ext cx="16230600" cy="1615827"/>
          </a:xfrm>
          <a:prstGeom prst="rect">
            <a:avLst/>
          </a:prstGeom>
          <a:noFill/>
          <a:ln>
            <a:noFill/>
          </a:ln>
        </p:spPr>
        <p:txBody>
          <a:bodyPr spcFirstLastPara="1" wrap="square" lIns="0" tIns="0" rIns="0" bIns="0" anchor="t" anchorCtr="0">
            <a:spAutoFit/>
          </a:bodyPr>
          <a:lstStyle/>
          <a:p>
            <a:pPr lvl="0"/>
            <a:r>
              <a:rPr lang="en-US" sz="2100" dirty="0">
                <a:solidFill>
                  <a:srgbClr val="FFFFFF"/>
                </a:solidFill>
                <a:latin typeface="Alike"/>
                <a:ea typeface="Alike"/>
                <a:cs typeface="Alike"/>
                <a:sym typeface="Alike"/>
              </a:rPr>
              <a:t>The </a:t>
            </a:r>
            <a:r>
              <a:rPr lang="en-US" sz="2100" dirty="0" err="1">
                <a:solidFill>
                  <a:srgbClr val="FFFFFF"/>
                </a:solidFill>
                <a:latin typeface="Alike"/>
                <a:ea typeface="Alike"/>
                <a:cs typeface="Alike"/>
                <a:sym typeface="Alike"/>
              </a:rPr>
              <a:t>XGBoost</a:t>
            </a:r>
            <a:r>
              <a:rPr lang="en-US" sz="2100" dirty="0">
                <a:solidFill>
                  <a:srgbClr val="FFFFFF"/>
                </a:solidFill>
                <a:latin typeface="Alike"/>
                <a:ea typeface="Alike"/>
                <a:cs typeface="Alike"/>
                <a:sym typeface="Alike"/>
              </a:rPr>
              <a:t> Classifier, an optimized gradient boosting implementation, emerged as the best-performing model in terms of predictive accuracy and efficiency. It built trees in a highly optimized manner, incorporating regularization to reduce overfitting while maintaining excellent generalization. </a:t>
            </a:r>
            <a:r>
              <a:rPr lang="en-US" sz="2100" dirty="0" err="1">
                <a:solidFill>
                  <a:srgbClr val="FFFFFF"/>
                </a:solidFill>
                <a:latin typeface="Alike"/>
                <a:ea typeface="Alike"/>
                <a:cs typeface="Alike"/>
                <a:sym typeface="Alike"/>
              </a:rPr>
              <a:t>XGBoost</a:t>
            </a:r>
            <a:r>
              <a:rPr lang="en-US" sz="2100" dirty="0">
                <a:solidFill>
                  <a:srgbClr val="FFFFFF"/>
                </a:solidFill>
                <a:latin typeface="Alike"/>
                <a:ea typeface="Alike"/>
                <a:cs typeface="Alike"/>
                <a:sym typeface="Alike"/>
              </a:rPr>
              <a:t> consistently outperformed other models across key classification metrics, such as F1-score, recall, and AUC-ROC, making it the most suitable model for deployment. Despite its high computational requirements, its superior performance made it the best choice for predicting customer churn</a:t>
            </a:r>
            <a:endParaRPr dirty="0"/>
          </a:p>
        </p:txBody>
      </p:sp>
      <p:sp>
        <p:nvSpPr>
          <p:cNvPr id="233" name="Google Shape;233;p20"/>
          <p:cNvSpPr txBox="1"/>
          <p:nvPr/>
        </p:nvSpPr>
        <p:spPr>
          <a:xfrm>
            <a:off x="938598" y="1171575"/>
            <a:ext cx="16911252" cy="886397"/>
          </a:xfrm>
          <a:prstGeom prst="rect">
            <a:avLst/>
          </a:prstGeom>
          <a:noFill/>
          <a:ln>
            <a:noFill/>
          </a:ln>
        </p:spPr>
        <p:txBody>
          <a:bodyPr spcFirstLastPara="1" wrap="square" lIns="0" tIns="0" rIns="0" bIns="0" anchor="t" anchorCtr="0">
            <a:spAutoFit/>
          </a:bodyPr>
          <a:lstStyle/>
          <a:p>
            <a:pPr lvl="0">
              <a:lnSpc>
                <a:spcPct val="80000"/>
              </a:lnSpc>
            </a:pPr>
            <a:r>
              <a:rPr lang="en-US" sz="7200" dirty="0">
                <a:solidFill>
                  <a:srgbClr val="FFFFFF"/>
                </a:solidFill>
                <a:latin typeface="Alike"/>
                <a:ea typeface="Alike"/>
                <a:cs typeface="Alike"/>
                <a:sym typeface="Alike"/>
              </a:rPr>
              <a:t>Model 4: Gradient Boosting (</a:t>
            </a:r>
            <a:r>
              <a:rPr lang="en-US" sz="7200" dirty="0" err="1">
                <a:solidFill>
                  <a:srgbClr val="FFFFFF"/>
                </a:solidFill>
                <a:latin typeface="Alike"/>
                <a:ea typeface="Alike"/>
                <a:cs typeface="Alike"/>
                <a:sym typeface="Alike"/>
              </a:rPr>
              <a:t>XGBoost</a:t>
            </a:r>
            <a:r>
              <a:rPr lang="en-US" sz="7200" dirty="0">
                <a:solidFill>
                  <a:srgbClr val="FFFFFF"/>
                </a:solidFill>
                <a:latin typeface="Alike"/>
                <a:ea typeface="Alike"/>
                <a:cs typeface="Alike"/>
                <a:sym typeface="Alike"/>
              </a:rPr>
              <a:t>)</a:t>
            </a:r>
            <a:endParaRPr sz="1200" dirty="0"/>
          </a:p>
        </p:txBody>
      </p:sp>
      <p:pic>
        <p:nvPicPr>
          <p:cNvPr id="2" name="Picture 1"/>
          <p:cNvPicPr>
            <a:picLocks noChangeAspect="1"/>
          </p:cNvPicPr>
          <p:nvPr/>
        </p:nvPicPr>
        <p:blipFill>
          <a:blip r:embed="rId3"/>
          <a:stretch>
            <a:fillRect/>
          </a:stretch>
        </p:blipFill>
        <p:spPr>
          <a:xfrm>
            <a:off x="3505200" y="4095750"/>
            <a:ext cx="11430000" cy="5334000"/>
          </a:xfrm>
          <a:prstGeom prst="rect">
            <a:avLst/>
          </a:prstGeom>
        </p:spPr>
      </p:pic>
    </p:spTree>
    <p:extLst>
      <p:ext uri="{BB962C8B-B14F-4D97-AF65-F5344CB8AC3E}">
        <p14:creationId xmlns:p14="http://schemas.microsoft.com/office/powerpoint/2010/main" val="3882193730"/>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12124"/>
        </a:solidFill>
        <a:effectLst/>
      </p:bgPr>
    </p:bg>
    <p:spTree>
      <p:nvGrpSpPr>
        <p:cNvPr id="1" name="Shape 225"/>
        <p:cNvGrpSpPr/>
        <p:nvPr/>
      </p:nvGrpSpPr>
      <p:grpSpPr>
        <a:xfrm>
          <a:off x="0" y="0"/>
          <a:ext cx="0" cy="0"/>
          <a:chOff x="0" y="0"/>
          <a:chExt cx="0" cy="0"/>
        </a:xfrm>
      </p:grpSpPr>
      <p:sp>
        <p:nvSpPr>
          <p:cNvPr id="232" name="Google Shape;232;p20"/>
          <p:cNvSpPr txBox="1"/>
          <p:nvPr/>
        </p:nvSpPr>
        <p:spPr>
          <a:xfrm>
            <a:off x="1028700" y="2232026"/>
            <a:ext cx="16230600" cy="1292662"/>
          </a:xfrm>
          <a:prstGeom prst="rect">
            <a:avLst/>
          </a:prstGeom>
          <a:noFill/>
          <a:ln>
            <a:noFill/>
          </a:ln>
        </p:spPr>
        <p:txBody>
          <a:bodyPr spcFirstLastPara="1" wrap="square" lIns="0" tIns="0" rIns="0" bIns="0" anchor="t" anchorCtr="0">
            <a:spAutoFit/>
          </a:bodyPr>
          <a:lstStyle/>
          <a:p>
            <a:pPr lvl="0"/>
            <a:r>
              <a:rPr lang="en-US" sz="2100" dirty="0">
                <a:solidFill>
                  <a:srgbClr val="FFFFFF"/>
                </a:solidFill>
                <a:latin typeface="Alike"/>
                <a:ea typeface="Alike"/>
                <a:cs typeface="Alike"/>
                <a:sym typeface="Alike"/>
              </a:rPr>
              <a:t>The Support Vector Machine (SVM) classifier was introduced to explore non-linear decision boundaries using different kernel functions. By transforming feature space, SVM effectively separated churn and non-churn classes, improving classification performance. The model demonstrated strong accuracy in detecting churn but was computationally expensive, especially with large datasets. While it performed well, its complexity and difficulty in interpretability made it less practical compared to tree-based models.</a:t>
            </a:r>
            <a:endParaRPr dirty="0"/>
          </a:p>
        </p:txBody>
      </p:sp>
      <p:sp>
        <p:nvSpPr>
          <p:cNvPr id="233" name="Google Shape;233;p20"/>
          <p:cNvSpPr txBox="1"/>
          <p:nvPr/>
        </p:nvSpPr>
        <p:spPr>
          <a:xfrm>
            <a:off x="938598" y="1171575"/>
            <a:ext cx="16911252" cy="886397"/>
          </a:xfrm>
          <a:prstGeom prst="rect">
            <a:avLst/>
          </a:prstGeom>
          <a:noFill/>
          <a:ln>
            <a:noFill/>
          </a:ln>
        </p:spPr>
        <p:txBody>
          <a:bodyPr spcFirstLastPara="1" wrap="square" lIns="0" tIns="0" rIns="0" bIns="0" anchor="t" anchorCtr="0">
            <a:spAutoFit/>
          </a:bodyPr>
          <a:lstStyle/>
          <a:p>
            <a:pPr lvl="0">
              <a:lnSpc>
                <a:spcPct val="80000"/>
              </a:lnSpc>
            </a:pPr>
            <a:r>
              <a:rPr lang="en-US" sz="7200" dirty="0">
                <a:solidFill>
                  <a:srgbClr val="FFFFFF"/>
                </a:solidFill>
                <a:latin typeface="Alike"/>
                <a:ea typeface="Alike"/>
                <a:cs typeface="Alike"/>
                <a:sym typeface="Alike"/>
              </a:rPr>
              <a:t>Model 5: Support Vector Machine (SVM)</a:t>
            </a:r>
            <a:endParaRPr sz="1200" dirty="0"/>
          </a:p>
        </p:txBody>
      </p:sp>
      <p:pic>
        <p:nvPicPr>
          <p:cNvPr id="3" name="Picture 2"/>
          <p:cNvPicPr>
            <a:picLocks noChangeAspect="1"/>
          </p:cNvPicPr>
          <p:nvPr/>
        </p:nvPicPr>
        <p:blipFill>
          <a:blip r:embed="rId3"/>
          <a:stretch>
            <a:fillRect/>
          </a:stretch>
        </p:blipFill>
        <p:spPr>
          <a:xfrm>
            <a:off x="3543300" y="4224337"/>
            <a:ext cx="12268200" cy="5357813"/>
          </a:xfrm>
          <a:prstGeom prst="rect">
            <a:avLst/>
          </a:prstGeom>
        </p:spPr>
      </p:pic>
    </p:spTree>
    <p:extLst>
      <p:ext uri="{BB962C8B-B14F-4D97-AF65-F5344CB8AC3E}">
        <p14:creationId xmlns:p14="http://schemas.microsoft.com/office/powerpoint/2010/main" val="1381053066"/>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12124"/>
        </a:solidFill>
        <a:effectLst/>
      </p:bgPr>
    </p:bg>
    <p:spTree>
      <p:nvGrpSpPr>
        <p:cNvPr id="1" name="Shape 225"/>
        <p:cNvGrpSpPr/>
        <p:nvPr/>
      </p:nvGrpSpPr>
      <p:grpSpPr>
        <a:xfrm>
          <a:off x="0" y="0"/>
          <a:ext cx="0" cy="0"/>
          <a:chOff x="0" y="0"/>
          <a:chExt cx="0" cy="0"/>
        </a:xfrm>
      </p:grpSpPr>
      <p:sp>
        <p:nvSpPr>
          <p:cNvPr id="232" name="Google Shape;232;p20"/>
          <p:cNvSpPr txBox="1"/>
          <p:nvPr/>
        </p:nvSpPr>
        <p:spPr>
          <a:xfrm>
            <a:off x="1028700" y="2232026"/>
            <a:ext cx="16230600" cy="1938992"/>
          </a:xfrm>
          <a:prstGeom prst="rect">
            <a:avLst/>
          </a:prstGeom>
          <a:noFill/>
          <a:ln>
            <a:noFill/>
          </a:ln>
        </p:spPr>
        <p:txBody>
          <a:bodyPr spcFirstLastPara="1" wrap="square" lIns="0" tIns="0" rIns="0" bIns="0" anchor="t" anchorCtr="0">
            <a:spAutoFit/>
          </a:bodyPr>
          <a:lstStyle/>
          <a:p>
            <a:pPr lvl="0"/>
            <a:r>
              <a:rPr lang="en-US" sz="2100" dirty="0">
                <a:solidFill>
                  <a:srgbClr val="FFFFFF"/>
                </a:solidFill>
                <a:latin typeface="Alike"/>
                <a:ea typeface="Alike"/>
                <a:cs typeface="Alike"/>
                <a:sym typeface="Alike"/>
              </a:rPr>
              <a:t>The Neural Network Classifier was implemented to capture complex relationships in the data using multiple layers of interconnected neurons. Unlike traditional models, neural networks can automatically learn hierarchical patterns, making them particularly useful for high-dimensional datasets. The model performed well but required significant computational resources and </a:t>
            </a:r>
            <a:r>
              <a:rPr lang="en-US" sz="2100" dirty="0" err="1">
                <a:solidFill>
                  <a:srgbClr val="FFFFFF"/>
                </a:solidFill>
                <a:latin typeface="Alike"/>
                <a:ea typeface="Alike"/>
                <a:cs typeface="Alike"/>
                <a:sym typeface="Alike"/>
              </a:rPr>
              <a:t>hyperparameter</a:t>
            </a:r>
            <a:r>
              <a:rPr lang="en-US" sz="2100" dirty="0">
                <a:solidFill>
                  <a:srgbClr val="FFFFFF"/>
                </a:solidFill>
                <a:latin typeface="Alike"/>
                <a:ea typeface="Alike"/>
                <a:cs typeface="Alike"/>
                <a:sym typeface="Alike"/>
              </a:rPr>
              <a:t> tuning, such as adjusting the number of hidden layers, activation functions, and learning rates. While it showed competitive accuracy, the complexity and longer training times made it less practical compared to tree-based models like </a:t>
            </a:r>
            <a:r>
              <a:rPr lang="en-US" sz="2100" dirty="0" err="1">
                <a:solidFill>
                  <a:srgbClr val="FFFFFF"/>
                </a:solidFill>
                <a:latin typeface="Alike"/>
                <a:ea typeface="Alike"/>
                <a:cs typeface="Alike"/>
                <a:sym typeface="Alike"/>
              </a:rPr>
              <a:t>XGBoost</a:t>
            </a:r>
            <a:r>
              <a:rPr lang="en-US" sz="2100" dirty="0">
                <a:solidFill>
                  <a:srgbClr val="FFFFFF"/>
                </a:solidFill>
                <a:latin typeface="Alike"/>
                <a:ea typeface="Alike"/>
                <a:cs typeface="Alike"/>
                <a:sym typeface="Alike"/>
              </a:rPr>
              <a:t>, which delivered similar or better results with greater interpretability.</a:t>
            </a:r>
            <a:endParaRPr dirty="0"/>
          </a:p>
        </p:txBody>
      </p:sp>
      <p:sp>
        <p:nvSpPr>
          <p:cNvPr id="233" name="Google Shape;233;p20"/>
          <p:cNvSpPr txBox="1"/>
          <p:nvPr/>
        </p:nvSpPr>
        <p:spPr>
          <a:xfrm>
            <a:off x="938598" y="1171575"/>
            <a:ext cx="16911252" cy="886397"/>
          </a:xfrm>
          <a:prstGeom prst="rect">
            <a:avLst/>
          </a:prstGeom>
          <a:noFill/>
          <a:ln>
            <a:noFill/>
          </a:ln>
        </p:spPr>
        <p:txBody>
          <a:bodyPr spcFirstLastPara="1" wrap="square" lIns="0" tIns="0" rIns="0" bIns="0" anchor="t" anchorCtr="0">
            <a:spAutoFit/>
          </a:bodyPr>
          <a:lstStyle/>
          <a:p>
            <a:pPr lvl="0">
              <a:lnSpc>
                <a:spcPct val="80000"/>
              </a:lnSpc>
            </a:pPr>
            <a:r>
              <a:rPr lang="en-US" sz="7200" dirty="0">
                <a:solidFill>
                  <a:srgbClr val="FFFFFF"/>
                </a:solidFill>
                <a:latin typeface="Alike"/>
                <a:ea typeface="Alike"/>
                <a:cs typeface="Alike"/>
                <a:sym typeface="Alike"/>
              </a:rPr>
              <a:t>Model 6: Neural Network (MLP)</a:t>
            </a:r>
            <a:endParaRPr sz="1200" dirty="0"/>
          </a:p>
        </p:txBody>
      </p:sp>
      <p:pic>
        <p:nvPicPr>
          <p:cNvPr id="2" name="Picture 1"/>
          <p:cNvPicPr>
            <a:picLocks noChangeAspect="1"/>
          </p:cNvPicPr>
          <p:nvPr/>
        </p:nvPicPr>
        <p:blipFill>
          <a:blip r:embed="rId3"/>
          <a:stretch>
            <a:fillRect/>
          </a:stretch>
        </p:blipFill>
        <p:spPr>
          <a:xfrm>
            <a:off x="2781300" y="4345072"/>
            <a:ext cx="12649199" cy="5313278"/>
          </a:xfrm>
          <a:prstGeom prst="rect">
            <a:avLst/>
          </a:prstGeom>
        </p:spPr>
      </p:pic>
    </p:spTree>
    <p:extLst>
      <p:ext uri="{BB962C8B-B14F-4D97-AF65-F5344CB8AC3E}">
        <p14:creationId xmlns:p14="http://schemas.microsoft.com/office/powerpoint/2010/main" val="2756574078"/>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12124"/>
        </a:solidFill>
        <a:effectLst/>
      </p:bgPr>
    </p:bg>
    <p:spTree>
      <p:nvGrpSpPr>
        <p:cNvPr id="1" name="Shape 245"/>
        <p:cNvGrpSpPr/>
        <p:nvPr/>
      </p:nvGrpSpPr>
      <p:grpSpPr>
        <a:xfrm>
          <a:off x="0" y="0"/>
          <a:ext cx="0" cy="0"/>
          <a:chOff x="0" y="0"/>
          <a:chExt cx="0" cy="0"/>
        </a:xfrm>
      </p:grpSpPr>
      <p:sp>
        <p:nvSpPr>
          <p:cNvPr id="247" name="Google Shape;247;p22"/>
          <p:cNvSpPr txBox="1"/>
          <p:nvPr/>
        </p:nvSpPr>
        <p:spPr>
          <a:xfrm>
            <a:off x="1028700" y="6302374"/>
            <a:ext cx="13220700" cy="98488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8000" b="0" i="0" u="none" strike="noStrike" cap="none" dirty="0" smtClean="0">
                <a:solidFill>
                  <a:srgbClr val="FFFFFF"/>
                </a:solidFill>
                <a:latin typeface="Alike"/>
                <a:ea typeface="Alike"/>
                <a:cs typeface="Alike"/>
                <a:sym typeface="Alike"/>
              </a:rPr>
              <a:t>Performance of th</a:t>
            </a:r>
            <a:r>
              <a:rPr lang="en-US" sz="8000" dirty="0" smtClean="0">
                <a:solidFill>
                  <a:srgbClr val="FFFFFF"/>
                </a:solidFill>
                <a:latin typeface="Alike"/>
                <a:ea typeface="Alike"/>
                <a:cs typeface="Alike"/>
                <a:sym typeface="Alike"/>
              </a:rPr>
              <a:t>e Models</a:t>
            </a:r>
            <a:endParaRPr dirty="0"/>
          </a:p>
        </p:txBody>
      </p:sp>
      <p:sp>
        <p:nvSpPr>
          <p:cNvPr id="248" name="Google Shape;248;p22"/>
          <p:cNvSpPr txBox="1"/>
          <p:nvPr/>
        </p:nvSpPr>
        <p:spPr>
          <a:xfrm>
            <a:off x="1028700" y="7362825"/>
            <a:ext cx="16230600" cy="2585323"/>
          </a:xfrm>
          <a:prstGeom prst="rect">
            <a:avLst/>
          </a:prstGeom>
          <a:noFill/>
          <a:ln>
            <a:noFill/>
          </a:ln>
        </p:spPr>
        <p:txBody>
          <a:bodyPr spcFirstLastPara="1" wrap="square" lIns="0" tIns="0" rIns="0" bIns="0" anchor="t" anchorCtr="0">
            <a:spAutoFit/>
          </a:bodyPr>
          <a:lstStyle/>
          <a:p>
            <a:pPr lvl="0"/>
            <a:r>
              <a:rPr lang="en-US" sz="2100" dirty="0">
                <a:solidFill>
                  <a:srgbClr val="FFFFFF"/>
                </a:solidFill>
                <a:latin typeface="Alike"/>
                <a:ea typeface="Alike"/>
                <a:cs typeface="Alike"/>
                <a:sym typeface="Alike"/>
              </a:rPr>
              <a:t>Each model brought unique strengths and trade-offs in predicting customer churn. Logistic Regression, as a simple baseline model, provided interpretability but lacked the ability to capture complex patterns. Decision Trees improved on this by handling non-linearity but were prone to overfitting. Random Forest mitigated overfitting by averaging multiple trees, leading to better generalization. </a:t>
            </a:r>
            <a:r>
              <a:rPr lang="en-US" sz="2100" dirty="0" err="1">
                <a:solidFill>
                  <a:srgbClr val="FFFFFF"/>
                </a:solidFill>
                <a:latin typeface="Alike"/>
                <a:ea typeface="Alike"/>
                <a:cs typeface="Alike"/>
                <a:sym typeface="Alike"/>
              </a:rPr>
              <a:t>XGBoost</a:t>
            </a:r>
            <a:r>
              <a:rPr lang="en-US" sz="2100" dirty="0">
                <a:solidFill>
                  <a:srgbClr val="FFFFFF"/>
                </a:solidFill>
                <a:latin typeface="Alike"/>
                <a:ea typeface="Alike"/>
                <a:cs typeface="Alike"/>
                <a:sym typeface="Alike"/>
              </a:rPr>
              <a:t> further refined this by optimizing performance through boosting, making it the best-performing model overall. K-Nearest Neighbors (KNN) struggled with high-dimensional data, making it less effective compared to tree-based models. Neural Networks, while powerful, required careful tuning and more computational resources, ultimately offering only marginal improvements over </a:t>
            </a:r>
            <a:r>
              <a:rPr lang="en-US" sz="2100" dirty="0" err="1">
                <a:solidFill>
                  <a:srgbClr val="FFFFFF"/>
                </a:solidFill>
                <a:latin typeface="Alike"/>
                <a:ea typeface="Alike"/>
                <a:cs typeface="Alike"/>
                <a:sym typeface="Alike"/>
              </a:rPr>
              <a:t>XGBoost</a:t>
            </a:r>
            <a:r>
              <a:rPr lang="en-US" sz="2100" dirty="0">
                <a:solidFill>
                  <a:srgbClr val="FFFFFF"/>
                </a:solidFill>
                <a:latin typeface="Alike"/>
                <a:ea typeface="Alike"/>
                <a:cs typeface="Alike"/>
                <a:sym typeface="Alike"/>
              </a:rPr>
              <a:t>. In the end, </a:t>
            </a:r>
            <a:r>
              <a:rPr lang="en-US" sz="2100" dirty="0" err="1">
                <a:solidFill>
                  <a:srgbClr val="FFFFFF"/>
                </a:solidFill>
                <a:latin typeface="Alike"/>
                <a:ea typeface="Alike"/>
                <a:cs typeface="Alike"/>
                <a:sym typeface="Alike"/>
              </a:rPr>
              <a:t>XGBoost</a:t>
            </a:r>
            <a:r>
              <a:rPr lang="en-US" sz="2100" dirty="0">
                <a:solidFill>
                  <a:srgbClr val="FFFFFF"/>
                </a:solidFill>
                <a:latin typeface="Alike"/>
                <a:ea typeface="Alike"/>
                <a:cs typeface="Alike"/>
                <a:sym typeface="Alike"/>
              </a:rPr>
              <a:t> emerged as the most effective model, balancing accuracy, interpretability, and efficiency, making it the best candidate for real-world deployment</a:t>
            </a:r>
            <a:endParaRPr dirty="0"/>
          </a:p>
        </p:txBody>
      </p:sp>
      <p:pic>
        <p:nvPicPr>
          <p:cNvPr id="2" name="Picture 1"/>
          <p:cNvPicPr>
            <a:picLocks noChangeAspect="1"/>
          </p:cNvPicPr>
          <p:nvPr/>
        </p:nvPicPr>
        <p:blipFill>
          <a:blip r:embed="rId3"/>
          <a:stretch>
            <a:fillRect/>
          </a:stretch>
        </p:blipFill>
        <p:spPr>
          <a:xfrm>
            <a:off x="1028700" y="215900"/>
            <a:ext cx="15640050" cy="6011224"/>
          </a:xfrm>
          <a:prstGeom prst="rect">
            <a:avLst/>
          </a:prstGeom>
        </p:spPr>
      </p:pic>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12124"/>
        </a:solidFill>
        <a:effectLst/>
      </p:bgPr>
    </p:bg>
    <p:spTree>
      <p:nvGrpSpPr>
        <p:cNvPr id="1" name="Shape 155"/>
        <p:cNvGrpSpPr/>
        <p:nvPr/>
      </p:nvGrpSpPr>
      <p:grpSpPr>
        <a:xfrm>
          <a:off x="0" y="0"/>
          <a:ext cx="0" cy="0"/>
          <a:chOff x="0" y="0"/>
          <a:chExt cx="0" cy="0"/>
        </a:xfrm>
      </p:grpSpPr>
      <p:pic>
        <p:nvPicPr>
          <p:cNvPr id="156" name="Google Shape;156;p16"/>
          <p:cNvPicPr preferRelativeResize="0"/>
          <p:nvPr/>
        </p:nvPicPr>
        <p:blipFill>
          <a:blip r:embed="rId3">
            <a:alphaModFix/>
          </a:blip>
          <a:stretch>
            <a:fillRect/>
          </a:stretch>
        </p:blipFill>
        <p:spPr>
          <a:xfrm>
            <a:off x="9144000" y="0"/>
            <a:ext cx="9144000" cy="10287000"/>
          </a:xfrm>
          <a:prstGeom prst="rect">
            <a:avLst/>
          </a:prstGeom>
          <a:noFill/>
          <a:ln>
            <a:noFill/>
          </a:ln>
        </p:spPr>
      </p:pic>
      <p:pic>
        <p:nvPicPr>
          <p:cNvPr id="157" name="Google Shape;157;p16"/>
          <p:cNvPicPr preferRelativeResize="0"/>
          <p:nvPr/>
        </p:nvPicPr>
        <p:blipFill>
          <a:blip r:embed="rId4">
            <a:alphaModFix/>
          </a:blip>
          <a:stretch>
            <a:fillRect/>
          </a:stretch>
        </p:blipFill>
        <p:spPr>
          <a:xfrm>
            <a:off x="9144000" y="0"/>
            <a:ext cx="9144000" cy="10287000"/>
          </a:xfrm>
          <a:prstGeom prst="rect">
            <a:avLst/>
          </a:prstGeom>
          <a:noFill/>
          <a:ln>
            <a:noFill/>
          </a:ln>
        </p:spPr>
      </p:pic>
      <p:sp>
        <p:nvSpPr>
          <p:cNvPr id="158" name="Google Shape;158;p16"/>
          <p:cNvSpPr txBox="1"/>
          <p:nvPr/>
        </p:nvSpPr>
        <p:spPr>
          <a:xfrm>
            <a:off x="1028700" y="2008187"/>
            <a:ext cx="7110300" cy="98488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8000" b="0" i="0" u="none" strike="noStrike" cap="none" dirty="0" smtClean="0">
                <a:solidFill>
                  <a:srgbClr val="FFFFFF"/>
                </a:solidFill>
                <a:latin typeface="Alike"/>
                <a:ea typeface="Alike"/>
                <a:cs typeface="Alike"/>
                <a:sym typeface="Alike"/>
              </a:rPr>
              <a:t>Key Insights</a:t>
            </a:r>
          </a:p>
        </p:txBody>
      </p:sp>
      <p:sp>
        <p:nvSpPr>
          <p:cNvPr id="159" name="Google Shape;159;p16"/>
          <p:cNvSpPr txBox="1"/>
          <p:nvPr/>
        </p:nvSpPr>
        <p:spPr>
          <a:xfrm>
            <a:off x="800100" y="3689255"/>
            <a:ext cx="6972300" cy="2908489"/>
          </a:xfrm>
          <a:prstGeom prst="rect">
            <a:avLst/>
          </a:prstGeom>
          <a:noFill/>
          <a:ln>
            <a:noFill/>
          </a:ln>
        </p:spPr>
        <p:txBody>
          <a:bodyPr spcFirstLastPara="1" wrap="square" lIns="0" tIns="0" rIns="0" bIns="0" anchor="t" anchorCtr="0">
            <a:spAutoFit/>
          </a:bodyPr>
          <a:lstStyle/>
          <a:p>
            <a:pPr lvl="0"/>
            <a:r>
              <a:rPr lang="en-US" sz="2100" dirty="0">
                <a:solidFill>
                  <a:srgbClr val="FFFFFF"/>
                </a:solidFill>
                <a:latin typeface="Alike"/>
                <a:ea typeface="Alike"/>
                <a:cs typeface="Alike"/>
                <a:sym typeface="Alike"/>
              </a:rPr>
              <a:t>The best-performing model was </a:t>
            </a:r>
            <a:r>
              <a:rPr lang="en-US" sz="2100" dirty="0" err="1">
                <a:solidFill>
                  <a:srgbClr val="FFFFFF"/>
                </a:solidFill>
                <a:latin typeface="Alike"/>
                <a:ea typeface="Alike"/>
                <a:cs typeface="Alike"/>
                <a:sym typeface="Alike"/>
              </a:rPr>
              <a:t>XGBoost</a:t>
            </a:r>
            <a:r>
              <a:rPr lang="en-US" sz="2100" dirty="0">
                <a:solidFill>
                  <a:srgbClr val="FFFFFF"/>
                </a:solidFill>
                <a:latin typeface="Alike"/>
                <a:ea typeface="Alike"/>
                <a:cs typeface="Alike"/>
                <a:sym typeface="Alike"/>
              </a:rPr>
              <a:t>, achieving the highest precision and recall.</a:t>
            </a:r>
          </a:p>
          <a:p>
            <a:pPr lvl="0"/>
            <a:endParaRPr lang="en-US" sz="2100" dirty="0">
              <a:solidFill>
                <a:srgbClr val="FFFFFF"/>
              </a:solidFill>
              <a:latin typeface="Alike"/>
              <a:ea typeface="Alike"/>
              <a:cs typeface="Alike"/>
              <a:sym typeface="Alike"/>
            </a:endParaRPr>
          </a:p>
          <a:p>
            <a:pPr lvl="0"/>
            <a:r>
              <a:rPr lang="en-US" sz="2100" dirty="0">
                <a:solidFill>
                  <a:srgbClr val="FFFFFF"/>
                </a:solidFill>
                <a:latin typeface="Alike"/>
                <a:ea typeface="Alike"/>
                <a:cs typeface="Alike"/>
                <a:sym typeface="Alike"/>
              </a:rPr>
              <a:t>Key findings:</a:t>
            </a:r>
          </a:p>
          <a:p>
            <a:pPr lvl="0"/>
            <a:r>
              <a:rPr lang="en-US" sz="2100" dirty="0">
                <a:solidFill>
                  <a:srgbClr val="FFFFFF"/>
                </a:solidFill>
                <a:latin typeface="Alike"/>
                <a:ea typeface="Alike"/>
                <a:cs typeface="Alike"/>
                <a:sym typeface="Alike"/>
              </a:rPr>
              <a:t>- High monthly charges and frequent customer support calls are strong churn indicators.</a:t>
            </a:r>
          </a:p>
          <a:p>
            <a:pPr lvl="0"/>
            <a:r>
              <a:rPr lang="en-US" sz="2100" dirty="0">
                <a:solidFill>
                  <a:srgbClr val="FFFFFF"/>
                </a:solidFill>
                <a:latin typeface="Alike"/>
                <a:ea typeface="Alike"/>
                <a:cs typeface="Alike"/>
                <a:sym typeface="Alike"/>
              </a:rPr>
              <a:t>- Long-tenured customers are less likely to churn.</a:t>
            </a:r>
          </a:p>
          <a:p>
            <a:pPr lvl="0"/>
            <a:r>
              <a:rPr lang="en-US" sz="2100" dirty="0">
                <a:solidFill>
                  <a:srgbClr val="FFFFFF"/>
                </a:solidFill>
                <a:latin typeface="Alike"/>
                <a:ea typeface="Alike"/>
                <a:cs typeface="Alike"/>
                <a:sym typeface="Alike"/>
              </a:rPr>
              <a:t>- Customers subscribed to multiple services are more likely to stay.</a:t>
            </a:r>
            <a:endParaRPr lang="en-US" sz="2100" dirty="0">
              <a:solidFill>
                <a:srgbClr val="FFFFFF"/>
              </a:solidFill>
              <a:latin typeface="Alike"/>
              <a:ea typeface="Alike"/>
              <a:cs typeface="Alike"/>
              <a:sym typeface="Alike"/>
            </a:endParaRP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12124"/>
        </a:solidFill>
        <a:effectLst/>
      </p:bgPr>
    </p:bg>
    <p:spTree>
      <p:nvGrpSpPr>
        <p:cNvPr id="1" name="Shape 237"/>
        <p:cNvGrpSpPr/>
        <p:nvPr/>
      </p:nvGrpSpPr>
      <p:grpSpPr>
        <a:xfrm>
          <a:off x="0" y="0"/>
          <a:ext cx="0" cy="0"/>
          <a:chOff x="0" y="0"/>
          <a:chExt cx="0" cy="0"/>
        </a:xfrm>
      </p:grpSpPr>
      <p:pic>
        <p:nvPicPr>
          <p:cNvPr id="238" name="Google Shape;238;p21"/>
          <p:cNvPicPr preferRelativeResize="0"/>
          <p:nvPr/>
        </p:nvPicPr>
        <p:blipFill>
          <a:blip r:embed="rId3">
            <a:alphaModFix/>
          </a:blip>
          <a:stretch>
            <a:fillRect/>
          </a:stretch>
        </p:blipFill>
        <p:spPr>
          <a:xfrm>
            <a:off x="7963350" y="1028700"/>
            <a:ext cx="9295950" cy="8229211"/>
          </a:xfrm>
          <a:prstGeom prst="rect">
            <a:avLst/>
          </a:prstGeom>
          <a:noFill/>
          <a:ln>
            <a:noFill/>
          </a:ln>
        </p:spPr>
      </p:pic>
      <p:pic>
        <p:nvPicPr>
          <p:cNvPr id="239" name="Google Shape;239;p21"/>
          <p:cNvPicPr preferRelativeResize="0"/>
          <p:nvPr/>
        </p:nvPicPr>
        <p:blipFill>
          <a:blip r:embed="rId4">
            <a:alphaModFix/>
          </a:blip>
          <a:stretch>
            <a:fillRect/>
          </a:stretch>
        </p:blipFill>
        <p:spPr>
          <a:xfrm>
            <a:off x="7963125" y="1028700"/>
            <a:ext cx="9296400" cy="8229600"/>
          </a:xfrm>
          <a:prstGeom prst="rect">
            <a:avLst/>
          </a:prstGeom>
          <a:noFill/>
          <a:ln>
            <a:noFill/>
          </a:ln>
        </p:spPr>
      </p:pic>
      <p:sp>
        <p:nvSpPr>
          <p:cNvPr id="240" name="Google Shape;240;p21"/>
          <p:cNvSpPr txBox="1"/>
          <p:nvPr/>
        </p:nvSpPr>
        <p:spPr>
          <a:xfrm>
            <a:off x="1028700" y="2754313"/>
            <a:ext cx="6457500" cy="6463308"/>
          </a:xfrm>
          <a:prstGeom prst="rect">
            <a:avLst/>
          </a:prstGeom>
          <a:noFill/>
          <a:ln>
            <a:noFill/>
          </a:ln>
        </p:spPr>
        <p:txBody>
          <a:bodyPr spcFirstLastPara="1" wrap="square" lIns="0" tIns="0" rIns="0" bIns="0" anchor="t" anchorCtr="0">
            <a:spAutoFit/>
          </a:bodyPr>
          <a:lstStyle/>
          <a:p>
            <a:pPr lvl="0"/>
            <a:r>
              <a:rPr lang="en-US" sz="2100" dirty="0">
                <a:solidFill>
                  <a:srgbClr val="FFFFFF"/>
                </a:solidFill>
                <a:latin typeface="Alike"/>
                <a:ea typeface="Alike"/>
                <a:cs typeface="Alike"/>
                <a:sym typeface="Alike"/>
              </a:rPr>
              <a:t>Focus on high-risk customers – Use the churn prediction model to identify customers at risk and offer retention incentives such as discounts or customized plans</a:t>
            </a:r>
            <a:r>
              <a:rPr lang="en-US" sz="2100" dirty="0" smtClean="0">
                <a:solidFill>
                  <a:srgbClr val="FFFFFF"/>
                </a:solidFill>
                <a:latin typeface="Alike"/>
                <a:ea typeface="Alike"/>
                <a:cs typeface="Alike"/>
                <a:sym typeface="Alike"/>
              </a:rPr>
              <a:t>.</a:t>
            </a:r>
          </a:p>
          <a:p>
            <a:pPr lvl="0"/>
            <a:endParaRPr lang="en-US" sz="2100" dirty="0">
              <a:solidFill>
                <a:srgbClr val="FFFFFF"/>
              </a:solidFill>
              <a:latin typeface="Alike"/>
              <a:ea typeface="Alike"/>
              <a:cs typeface="Alike"/>
              <a:sym typeface="Alike"/>
            </a:endParaRPr>
          </a:p>
          <a:p>
            <a:pPr lvl="0"/>
            <a:r>
              <a:rPr lang="en-US" sz="2100" dirty="0" smtClean="0">
                <a:solidFill>
                  <a:srgbClr val="FFFFFF"/>
                </a:solidFill>
                <a:latin typeface="Alike"/>
                <a:ea typeface="Alike"/>
                <a:cs typeface="Alike"/>
                <a:sym typeface="Alike"/>
              </a:rPr>
              <a:t>Improve </a:t>
            </a:r>
            <a:r>
              <a:rPr lang="en-US" sz="2100" dirty="0">
                <a:solidFill>
                  <a:srgbClr val="FFFFFF"/>
                </a:solidFill>
                <a:latin typeface="Alike"/>
                <a:ea typeface="Alike"/>
                <a:cs typeface="Alike"/>
                <a:sym typeface="Alike"/>
              </a:rPr>
              <a:t>customer engagement – </a:t>
            </a:r>
            <a:r>
              <a:rPr lang="en-US" sz="2100" dirty="0" smtClean="0">
                <a:solidFill>
                  <a:srgbClr val="FFFFFF"/>
                </a:solidFill>
                <a:latin typeface="Alike"/>
                <a:ea typeface="Alike"/>
                <a:cs typeface="Alike"/>
                <a:sym typeface="Alike"/>
              </a:rPr>
              <a:t>Leverage </a:t>
            </a:r>
            <a:r>
              <a:rPr lang="en-US" sz="2100" dirty="0">
                <a:solidFill>
                  <a:srgbClr val="FFFFFF"/>
                </a:solidFill>
                <a:latin typeface="Alike"/>
                <a:ea typeface="Alike"/>
                <a:cs typeface="Alike"/>
                <a:sym typeface="Alike"/>
              </a:rPr>
              <a:t>customer service and loyalty programs to address customer concerns and reduce dissatisfaction</a:t>
            </a:r>
            <a:r>
              <a:rPr lang="en-US" sz="2100" dirty="0" smtClean="0">
                <a:solidFill>
                  <a:srgbClr val="FFFFFF"/>
                </a:solidFill>
                <a:latin typeface="Alike"/>
                <a:ea typeface="Alike"/>
                <a:cs typeface="Alike"/>
                <a:sym typeface="Alike"/>
              </a:rPr>
              <a:t>.</a:t>
            </a:r>
          </a:p>
          <a:p>
            <a:pPr lvl="0"/>
            <a:endParaRPr lang="en-US" sz="2100" dirty="0">
              <a:solidFill>
                <a:srgbClr val="FFFFFF"/>
              </a:solidFill>
              <a:latin typeface="Alike"/>
              <a:ea typeface="Alike"/>
              <a:cs typeface="Alike"/>
              <a:sym typeface="Alike"/>
            </a:endParaRPr>
          </a:p>
          <a:p>
            <a:pPr lvl="0"/>
            <a:r>
              <a:rPr lang="en-US" sz="2100" dirty="0" smtClean="0">
                <a:solidFill>
                  <a:srgbClr val="FFFFFF"/>
                </a:solidFill>
                <a:latin typeface="Alike"/>
                <a:ea typeface="Alike"/>
                <a:cs typeface="Alike"/>
                <a:sym typeface="Alike"/>
              </a:rPr>
              <a:t>Optimize </a:t>
            </a:r>
            <a:r>
              <a:rPr lang="en-US" sz="2100" dirty="0">
                <a:solidFill>
                  <a:srgbClr val="FFFFFF"/>
                </a:solidFill>
                <a:latin typeface="Alike"/>
                <a:ea typeface="Alike"/>
                <a:cs typeface="Alike"/>
                <a:sym typeface="Alike"/>
              </a:rPr>
              <a:t>pricing and contracts – Analyze churn-prone segments and introduce more flexible pricing options to encourage longer customer retention</a:t>
            </a:r>
            <a:r>
              <a:rPr lang="en-US" sz="2100" dirty="0" smtClean="0">
                <a:solidFill>
                  <a:srgbClr val="FFFFFF"/>
                </a:solidFill>
                <a:latin typeface="Alike"/>
                <a:ea typeface="Alike"/>
                <a:cs typeface="Alike"/>
                <a:sym typeface="Alike"/>
              </a:rPr>
              <a:t>.</a:t>
            </a:r>
          </a:p>
          <a:p>
            <a:pPr lvl="0"/>
            <a:endParaRPr lang="en-US" sz="2100" dirty="0">
              <a:solidFill>
                <a:srgbClr val="FFFFFF"/>
              </a:solidFill>
              <a:latin typeface="Alike"/>
              <a:ea typeface="Alike"/>
              <a:cs typeface="Alike"/>
              <a:sym typeface="Alike"/>
            </a:endParaRPr>
          </a:p>
          <a:p>
            <a:pPr lvl="0"/>
            <a:r>
              <a:rPr lang="en-US" sz="2100" dirty="0" smtClean="0">
                <a:solidFill>
                  <a:srgbClr val="FFFFFF"/>
                </a:solidFill>
                <a:latin typeface="Alike"/>
                <a:ea typeface="Alike"/>
                <a:cs typeface="Alike"/>
                <a:sym typeface="Alike"/>
              </a:rPr>
              <a:t>Deploy </a:t>
            </a:r>
            <a:r>
              <a:rPr lang="en-US" sz="2100" dirty="0">
                <a:solidFill>
                  <a:srgbClr val="FFFFFF"/>
                </a:solidFill>
                <a:latin typeface="Alike"/>
                <a:ea typeface="Alike"/>
                <a:cs typeface="Alike"/>
                <a:sym typeface="Alike"/>
              </a:rPr>
              <a:t>an automated churn prevention system – Implement real-time predictive analytics to identify and intervene before a customer decides to leave</a:t>
            </a:r>
            <a:r>
              <a:rPr lang="en-US" sz="2100" dirty="0" smtClean="0">
                <a:solidFill>
                  <a:srgbClr val="FFFFFF"/>
                </a:solidFill>
                <a:latin typeface="Alike"/>
                <a:ea typeface="Alike"/>
                <a:cs typeface="Alike"/>
                <a:sym typeface="Alike"/>
              </a:rPr>
              <a:t>.</a:t>
            </a:r>
          </a:p>
          <a:p>
            <a:pPr lvl="0"/>
            <a:endParaRPr lang="en-US" sz="2100" dirty="0">
              <a:solidFill>
                <a:srgbClr val="FFFFFF"/>
              </a:solidFill>
              <a:latin typeface="Alike"/>
              <a:ea typeface="Alike"/>
              <a:cs typeface="Alike"/>
              <a:sym typeface="Alike"/>
            </a:endParaRPr>
          </a:p>
          <a:p>
            <a:pPr lvl="0"/>
            <a:r>
              <a:rPr lang="en-US" sz="2100" dirty="0" smtClean="0">
                <a:solidFill>
                  <a:srgbClr val="FFFFFF"/>
                </a:solidFill>
                <a:latin typeface="Alike"/>
                <a:ea typeface="Alike"/>
                <a:cs typeface="Alike"/>
                <a:sym typeface="Alike"/>
              </a:rPr>
              <a:t>Regularly </a:t>
            </a:r>
            <a:r>
              <a:rPr lang="en-US" sz="2100" dirty="0">
                <a:solidFill>
                  <a:srgbClr val="FFFFFF"/>
                </a:solidFill>
                <a:latin typeface="Alike"/>
                <a:ea typeface="Alike"/>
                <a:cs typeface="Alike"/>
                <a:sym typeface="Alike"/>
              </a:rPr>
              <a:t>update the churn model – Continuously retrain the model using the latest customer data to improve accuracy and adapt to changing trends.</a:t>
            </a:r>
            <a:endParaRPr dirty="0"/>
          </a:p>
        </p:txBody>
      </p:sp>
      <p:sp>
        <p:nvSpPr>
          <p:cNvPr id="241" name="Google Shape;241;p21"/>
          <p:cNvSpPr txBox="1"/>
          <p:nvPr/>
        </p:nvSpPr>
        <p:spPr>
          <a:xfrm>
            <a:off x="1028700" y="1693862"/>
            <a:ext cx="6457500" cy="738664"/>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6000" b="0" i="0" u="none" strike="noStrike" cap="none" dirty="0" smtClean="0">
                <a:solidFill>
                  <a:srgbClr val="FFFFFF"/>
                </a:solidFill>
                <a:latin typeface="Alike"/>
                <a:ea typeface="Alike"/>
                <a:cs typeface="Alike"/>
                <a:sym typeface="Alike"/>
              </a:rPr>
              <a:t>Recommendations</a:t>
            </a:r>
            <a:endParaRPr sz="1050" dirty="0"/>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12124"/>
        </a:solidFill>
        <a:effectLst/>
      </p:bgPr>
    </p:bg>
    <p:spTree>
      <p:nvGrpSpPr>
        <p:cNvPr id="1" name="Shape 131"/>
        <p:cNvGrpSpPr/>
        <p:nvPr/>
      </p:nvGrpSpPr>
      <p:grpSpPr>
        <a:xfrm>
          <a:off x="0" y="0"/>
          <a:ext cx="0" cy="0"/>
          <a:chOff x="0" y="0"/>
          <a:chExt cx="0" cy="0"/>
        </a:xfrm>
      </p:grpSpPr>
      <p:pic>
        <p:nvPicPr>
          <p:cNvPr id="132" name="Google Shape;132;p13"/>
          <p:cNvPicPr preferRelativeResize="0"/>
          <p:nvPr/>
        </p:nvPicPr>
        <p:blipFill>
          <a:blip r:embed="rId3">
            <a:alphaModFix/>
          </a:blip>
          <a:stretch>
            <a:fillRect/>
          </a:stretch>
        </p:blipFill>
        <p:spPr>
          <a:xfrm>
            <a:off x="1028700" y="1028699"/>
            <a:ext cx="16230600" cy="4675794"/>
          </a:xfrm>
          <a:prstGeom prst="rect">
            <a:avLst/>
          </a:prstGeom>
          <a:noFill/>
          <a:ln>
            <a:noFill/>
          </a:ln>
        </p:spPr>
      </p:pic>
      <p:pic>
        <p:nvPicPr>
          <p:cNvPr id="133" name="Google Shape;133;p13"/>
          <p:cNvPicPr preferRelativeResize="0"/>
          <p:nvPr/>
        </p:nvPicPr>
        <p:blipFill>
          <a:blip r:embed="rId4">
            <a:alphaModFix/>
          </a:blip>
          <a:stretch>
            <a:fillRect/>
          </a:stretch>
        </p:blipFill>
        <p:spPr>
          <a:xfrm>
            <a:off x="1028700" y="1028699"/>
            <a:ext cx="16217518" cy="4672026"/>
          </a:xfrm>
          <a:prstGeom prst="rect">
            <a:avLst/>
          </a:prstGeom>
          <a:noFill/>
          <a:ln>
            <a:noFill/>
          </a:ln>
        </p:spPr>
      </p:pic>
      <p:sp>
        <p:nvSpPr>
          <p:cNvPr id="134" name="Google Shape;134;p13"/>
          <p:cNvSpPr txBox="1"/>
          <p:nvPr/>
        </p:nvSpPr>
        <p:spPr>
          <a:xfrm>
            <a:off x="1028700" y="6072188"/>
            <a:ext cx="16230600" cy="1231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b="0" i="0" u="none" strike="noStrike" cap="none" dirty="0" smtClean="0">
                <a:solidFill>
                  <a:srgbClr val="FFFFFF"/>
                </a:solidFill>
                <a:latin typeface="Alike"/>
                <a:ea typeface="Alike"/>
                <a:cs typeface="Alike"/>
                <a:sym typeface="Alike"/>
              </a:rPr>
              <a:t>Conclusion</a:t>
            </a:r>
            <a:endParaRPr dirty="0"/>
          </a:p>
        </p:txBody>
      </p:sp>
      <p:sp>
        <p:nvSpPr>
          <p:cNvPr id="135" name="Google Shape;135;p13"/>
          <p:cNvSpPr txBox="1"/>
          <p:nvPr/>
        </p:nvSpPr>
        <p:spPr>
          <a:xfrm>
            <a:off x="1028700" y="7362825"/>
            <a:ext cx="16230600" cy="1939500"/>
          </a:xfrm>
          <a:prstGeom prst="rect">
            <a:avLst/>
          </a:prstGeom>
          <a:noFill/>
          <a:ln>
            <a:noFill/>
          </a:ln>
        </p:spPr>
        <p:txBody>
          <a:bodyPr spcFirstLastPara="1" wrap="square" lIns="0" tIns="0" rIns="0" bIns="0" anchor="t" anchorCtr="0">
            <a:spAutoFit/>
          </a:bodyPr>
          <a:lstStyle/>
          <a:p>
            <a:pPr lvl="0"/>
            <a:r>
              <a:rPr lang="en-US" sz="2100" dirty="0" smtClean="0">
                <a:solidFill>
                  <a:srgbClr val="FFFFFF"/>
                </a:solidFill>
                <a:latin typeface="Alike"/>
                <a:ea typeface="Alike"/>
                <a:cs typeface="Alike"/>
                <a:sym typeface="Alike"/>
              </a:rPr>
              <a:t>The </a:t>
            </a:r>
            <a:r>
              <a:rPr lang="en-US" sz="2100" dirty="0">
                <a:solidFill>
                  <a:srgbClr val="FFFFFF"/>
                </a:solidFill>
                <a:latin typeface="Alike"/>
                <a:ea typeface="Alike"/>
                <a:cs typeface="Alike"/>
                <a:sym typeface="Alike"/>
              </a:rPr>
              <a:t>findings emphasize the importance of using advanced machine learning models to predict customer churn accurately. Given that customer retention is a key business priority, a reliable churn prediction model enables telecom companies to implement proactive strategies, such as personalized offers and customer engagement programs, to reduce churn. The study highlights that combining multiple features, including call duration, monthly charges, and contract type, significantly improves churn prediction accuracy. Ultimately, the implementation of a well-trained machine learning model can lead to improved customer retention and increased revenue.</a:t>
            </a:r>
            <a:endParaRPr dirty="0"/>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12124"/>
        </a:solidFill>
        <a:effectLst/>
      </p:bgPr>
    </p:bg>
    <p:spTree>
      <p:nvGrpSpPr>
        <p:cNvPr id="1" name="Shape 259"/>
        <p:cNvGrpSpPr/>
        <p:nvPr/>
      </p:nvGrpSpPr>
      <p:grpSpPr>
        <a:xfrm>
          <a:off x="0" y="0"/>
          <a:ext cx="0" cy="0"/>
          <a:chOff x="0" y="0"/>
          <a:chExt cx="0" cy="0"/>
        </a:xfrm>
      </p:grpSpPr>
      <p:sp>
        <p:nvSpPr>
          <p:cNvPr id="267" name="Google Shape;267;p24"/>
          <p:cNvSpPr txBox="1"/>
          <p:nvPr/>
        </p:nvSpPr>
        <p:spPr>
          <a:xfrm>
            <a:off x="5695950" y="3798817"/>
            <a:ext cx="7110300" cy="9852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8000" b="0" i="0" u="none" strike="noStrike" cap="none" dirty="0" smtClean="0">
                <a:solidFill>
                  <a:srgbClr val="FFFFFF"/>
                </a:solidFill>
                <a:latin typeface="Alike"/>
                <a:ea typeface="Alike"/>
                <a:cs typeface="Alike"/>
                <a:sym typeface="Alike"/>
              </a:rPr>
              <a:t>QUESTIONS?</a:t>
            </a:r>
            <a:endParaRPr dirty="0"/>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12124"/>
        </a:solidFill>
        <a:effectLst/>
      </p:bgPr>
    </p:bg>
    <p:spTree>
      <p:nvGrpSpPr>
        <p:cNvPr id="1" name="Shape 139"/>
        <p:cNvGrpSpPr/>
        <p:nvPr/>
      </p:nvGrpSpPr>
      <p:grpSpPr>
        <a:xfrm>
          <a:off x="0" y="0"/>
          <a:ext cx="0" cy="0"/>
          <a:chOff x="0" y="0"/>
          <a:chExt cx="0" cy="0"/>
        </a:xfrm>
      </p:grpSpPr>
      <p:pic>
        <p:nvPicPr>
          <p:cNvPr id="140" name="Google Shape;140;p14"/>
          <p:cNvPicPr preferRelativeResize="0"/>
          <p:nvPr/>
        </p:nvPicPr>
        <p:blipFill>
          <a:blip r:embed="rId3">
            <a:alphaModFix/>
          </a:blip>
          <a:stretch>
            <a:fillRect/>
          </a:stretch>
        </p:blipFill>
        <p:spPr>
          <a:xfrm>
            <a:off x="-969975" y="-920941"/>
            <a:ext cx="20227948" cy="12128882"/>
          </a:xfrm>
          <a:prstGeom prst="rect">
            <a:avLst/>
          </a:prstGeom>
          <a:noFill/>
          <a:ln>
            <a:noFill/>
          </a:ln>
        </p:spPr>
      </p:pic>
      <p:pic>
        <p:nvPicPr>
          <p:cNvPr id="141" name="Google Shape;141;p14"/>
          <p:cNvPicPr preferRelativeResize="0"/>
          <p:nvPr/>
        </p:nvPicPr>
        <p:blipFill>
          <a:blip r:embed="rId4">
            <a:alphaModFix/>
          </a:blip>
          <a:stretch>
            <a:fillRect/>
          </a:stretch>
        </p:blipFill>
        <p:spPr>
          <a:xfrm>
            <a:off x="3742375" y="-258125"/>
            <a:ext cx="10803249" cy="10803249"/>
          </a:xfrm>
          <a:prstGeom prst="rect">
            <a:avLst/>
          </a:prstGeom>
          <a:noFill/>
          <a:ln>
            <a:noFill/>
          </a:ln>
        </p:spPr>
      </p:pic>
      <p:sp>
        <p:nvSpPr>
          <p:cNvPr id="142" name="Google Shape;142;p14"/>
          <p:cNvSpPr txBox="1"/>
          <p:nvPr/>
        </p:nvSpPr>
        <p:spPr>
          <a:xfrm>
            <a:off x="5974817" y="5029200"/>
            <a:ext cx="6338367" cy="923330"/>
          </a:xfrm>
          <a:prstGeom prst="rect">
            <a:avLst/>
          </a:prstGeom>
          <a:noFill/>
          <a:ln>
            <a:noFill/>
          </a:ln>
        </p:spPr>
        <p:txBody>
          <a:bodyPr spcFirstLastPara="1" wrap="square" lIns="0" tIns="0" rIns="0" bIns="0" anchor="t" anchorCtr="0">
            <a:spAutoFit/>
          </a:bodyPr>
          <a:lstStyle/>
          <a:p>
            <a:pPr marL="0" marR="0" lvl="0" indent="0" algn="ctr" rtl="0">
              <a:lnSpc>
                <a:spcPct val="50000"/>
              </a:lnSpc>
              <a:spcBef>
                <a:spcPts val="0"/>
              </a:spcBef>
              <a:spcAft>
                <a:spcPts val="0"/>
              </a:spcAft>
              <a:buNone/>
            </a:pPr>
            <a:r>
              <a:rPr lang="en-US" sz="12000" b="0" i="0" u="none" strike="noStrike" cap="none" dirty="0" smtClean="0">
                <a:solidFill>
                  <a:srgbClr val="FFFFFF"/>
                </a:solidFill>
                <a:latin typeface="Alike"/>
                <a:ea typeface="Alike"/>
                <a:cs typeface="Alike"/>
                <a:sym typeface="Alike"/>
              </a:rPr>
              <a:t>END</a:t>
            </a:r>
            <a:endParaRPr dirty="0"/>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12124"/>
        </a:solidFill>
        <a:effectLst/>
      </p:bgPr>
    </p:bg>
    <p:spTree>
      <p:nvGrpSpPr>
        <p:cNvPr id="1" name="Shape 69"/>
        <p:cNvGrpSpPr/>
        <p:nvPr/>
      </p:nvGrpSpPr>
      <p:grpSpPr>
        <a:xfrm>
          <a:off x="0" y="0"/>
          <a:ext cx="0" cy="0"/>
          <a:chOff x="0" y="0"/>
          <a:chExt cx="0" cy="0"/>
        </a:xfrm>
      </p:grpSpPr>
      <p:pic>
        <p:nvPicPr>
          <p:cNvPr id="70" name="Google Shape;70;p9"/>
          <p:cNvPicPr preferRelativeResize="0"/>
          <p:nvPr/>
        </p:nvPicPr>
        <p:blipFill>
          <a:blip r:embed="rId3">
            <a:alphaModFix/>
          </a:blip>
          <a:stretch>
            <a:fillRect/>
          </a:stretch>
        </p:blipFill>
        <p:spPr>
          <a:xfrm>
            <a:off x="10172700" y="0"/>
            <a:ext cx="8115300" cy="10287000"/>
          </a:xfrm>
          <a:prstGeom prst="rect">
            <a:avLst/>
          </a:prstGeom>
          <a:noFill/>
          <a:ln>
            <a:noFill/>
          </a:ln>
        </p:spPr>
      </p:pic>
      <p:pic>
        <p:nvPicPr>
          <p:cNvPr id="71" name="Google Shape;71;p9"/>
          <p:cNvPicPr preferRelativeResize="0"/>
          <p:nvPr/>
        </p:nvPicPr>
        <p:blipFill>
          <a:blip r:embed="rId4">
            <a:alphaModFix/>
          </a:blip>
          <a:stretch>
            <a:fillRect/>
          </a:stretch>
        </p:blipFill>
        <p:spPr>
          <a:xfrm>
            <a:off x="10172700" y="0"/>
            <a:ext cx="8115300" cy="10287000"/>
          </a:xfrm>
          <a:prstGeom prst="rect">
            <a:avLst/>
          </a:prstGeom>
          <a:noFill/>
          <a:ln>
            <a:noFill/>
          </a:ln>
        </p:spPr>
      </p:pic>
      <p:pic>
        <p:nvPicPr>
          <p:cNvPr id="72" name="Google Shape;72;p9"/>
          <p:cNvPicPr preferRelativeResize="0"/>
          <p:nvPr/>
        </p:nvPicPr>
        <p:blipFill>
          <a:blip r:embed="rId5">
            <a:alphaModFix/>
          </a:blip>
          <a:stretch>
            <a:fillRect/>
          </a:stretch>
        </p:blipFill>
        <p:spPr>
          <a:xfrm>
            <a:off x="16611625" y="379850"/>
            <a:ext cx="1295350" cy="1295350"/>
          </a:xfrm>
          <a:prstGeom prst="rect">
            <a:avLst/>
          </a:prstGeom>
          <a:noFill/>
          <a:ln>
            <a:noFill/>
          </a:ln>
        </p:spPr>
      </p:pic>
      <p:cxnSp>
        <p:nvCxnSpPr>
          <p:cNvPr id="73" name="Google Shape;73;p9"/>
          <p:cNvCxnSpPr/>
          <p:nvPr/>
        </p:nvCxnSpPr>
        <p:spPr>
          <a:xfrm>
            <a:off x="1028700" y="4192747"/>
            <a:ext cx="8115300" cy="0"/>
          </a:xfrm>
          <a:prstGeom prst="straightConnector1">
            <a:avLst/>
          </a:prstGeom>
          <a:noFill/>
          <a:ln w="38100" cap="flat" cmpd="sng">
            <a:solidFill>
              <a:srgbClr val="FFFFFF"/>
            </a:solidFill>
            <a:prstDash val="solid"/>
            <a:round/>
            <a:headEnd type="none" w="sm" len="sm"/>
            <a:tailEnd type="none" w="sm" len="sm"/>
          </a:ln>
        </p:spPr>
      </p:cxnSp>
      <p:cxnSp>
        <p:nvCxnSpPr>
          <p:cNvPr id="74" name="Google Shape;74;p9"/>
          <p:cNvCxnSpPr/>
          <p:nvPr/>
        </p:nvCxnSpPr>
        <p:spPr>
          <a:xfrm>
            <a:off x="1028700" y="5874915"/>
            <a:ext cx="8115300" cy="0"/>
          </a:xfrm>
          <a:prstGeom prst="straightConnector1">
            <a:avLst/>
          </a:prstGeom>
          <a:noFill/>
          <a:ln w="38100" cap="flat" cmpd="sng">
            <a:solidFill>
              <a:srgbClr val="FFFFFF"/>
            </a:solidFill>
            <a:prstDash val="solid"/>
            <a:round/>
            <a:headEnd type="none" w="sm" len="sm"/>
            <a:tailEnd type="none" w="sm" len="sm"/>
          </a:ln>
        </p:spPr>
      </p:cxnSp>
      <p:cxnSp>
        <p:nvCxnSpPr>
          <p:cNvPr id="75" name="Google Shape;75;p9"/>
          <p:cNvCxnSpPr/>
          <p:nvPr/>
        </p:nvCxnSpPr>
        <p:spPr>
          <a:xfrm>
            <a:off x="1028700" y="7557082"/>
            <a:ext cx="8115300" cy="0"/>
          </a:xfrm>
          <a:prstGeom prst="straightConnector1">
            <a:avLst/>
          </a:prstGeom>
          <a:noFill/>
          <a:ln w="38100" cap="flat" cmpd="sng">
            <a:solidFill>
              <a:srgbClr val="FFFFFF"/>
            </a:solidFill>
            <a:prstDash val="solid"/>
            <a:round/>
            <a:headEnd type="none" w="sm" len="sm"/>
            <a:tailEnd type="none" w="sm" len="sm"/>
          </a:ln>
        </p:spPr>
      </p:cxnSp>
      <p:cxnSp>
        <p:nvCxnSpPr>
          <p:cNvPr id="76" name="Google Shape;76;p9"/>
          <p:cNvCxnSpPr/>
          <p:nvPr/>
        </p:nvCxnSpPr>
        <p:spPr>
          <a:xfrm>
            <a:off x="1028700" y="9239250"/>
            <a:ext cx="8115300" cy="0"/>
          </a:xfrm>
          <a:prstGeom prst="straightConnector1">
            <a:avLst/>
          </a:prstGeom>
          <a:noFill/>
          <a:ln w="38100" cap="flat" cmpd="sng">
            <a:solidFill>
              <a:srgbClr val="FFFFFF"/>
            </a:solidFill>
            <a:prstDash val="solid"/>
            <a:round/>
            <a:headEnd type="none" w="sm" len="sm"/>
            <a:tailEnd type="none" w="sm" len="sm"/>
          </a:ln>
        </p:spPr>
      </p:cxnSp>
      <p:sp>
        <p:nvSpPr>
          <p:cNvPr id="77" name="Google Shape;77;p9"/>
          <p:cNvSpPr txBox="1"/>
          <p:nvPr/>
        </p:nvSpPr>
        <p:spPr>
          <a:xfrm>
            <a:off x="1028700" y="1552575"/>
            <a:ext cx="8893200" cy="615600"/>
          </a:xfrm>
          <a:prstGeom prst="rect">
            <a:avLst/>
          </a:prstGeom>
          <a:noFill/>
          <a:ln>
            <a:noFill/>
          </a:ln>
        </p:spPr>
        <p:txBody>
          <a:bodyPr spcFirstLastPara="1" wrap="square" lIns="0" tIns="0" rIns="0" bIns="0" anchor="t" anchorCtr="0">
            <a:spAutoFit/>
          </a:bodyPr>
          <a:lstStyle/>
          <a:p>
            <a:pPr marL="0" marR="0" lvl="0" indent="0" algn="l" rtl="0">
              <a:lnSpc>
                <a:spcPct val="50000"/>
              </a:lnSpc>
              <a:spcBef>
                <a:spcPts val="0"/>
              </a:spcBef>
              <a:spcAft>
                <a:spcPts val="0"/>
              </a:spcAft>
              <a:buNone/>
            </a:pPr>
            <a:r>
              <a:rPr lang="en-US" sz="8000" b="0" i="0" u="none" strike="noStrike" cap="none">
                <a:solidFill>
                  <a:srgbClr val="FFFFFF"/>
                </a:solidFill>
                <a:latin typeface="Alike"/>
                <a:ea typeface="Alike"/>
                <a:cs typeface="Alike"/>
                <a:sym typeface="Alike"/>
              </a:rPr>
              <a:t>Table of Contents</a:t>
            </a:r>
            <a:endParaRPr/>
          </a:p>
        </p:txBody>
      </p:sp>
      <p:grpSp>
        <p:nvGrpSpPr>
          <p:cNvPr id="78" name="Google Shape;78;p9"/>
          <p:cNvGrpSpPr/>
          <p:nvPr/>
        </p:nvGrpSpPr>
        <p:grpSpPr>
          <a:xfrm>
            <a:off x="1028700" y="2842817"/>
            <a:ext cx="8115300" cy="887522"/>
            <a:chOff x="0" y="0"/>
            <a:chExt cx="10820400" cy="1183362"/>
          </a:xfrm>
        </p:grpSpPr>
        <p:sp>
          <p:nvSpPr>
            <p:cNvPr id="79" name="Google Shape;79;p9"/>
            <p:cNvSpPr txBox="1"/>
            <p:nvPr/>
          </p:nvSpPr>
          <p:spPr>
            <a:xfrm>
              <a:off x="0" y="0"/>
              <a:ext cx="8607809" cy="8863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smtClean="0">
                  <a:solidFill>
                    <a:srgbClr val="FFFFFF"/>
                  </a:solidFill>
                  <a:latin typeface="Alike"/>
                  <a:ea typeface="Alike"/>
                  <a:cs typeface="Alike"/>
                  <a:sym typeface="Alike"/>
                </a:rPr>
                <a:t>Introduction</a:t>
              </a:r>
            </a:p>
          </p:txBody>
        </p:sp>
        <p:sp>
          <p:nvSpPr>
            <p:cNvPr id="80" name="Google Shape;80;p9"/>
            <p:cNvSpPr txBox="1"/>
            <p:nvPr/>
          </p:nvSpPr>
          <p:spPr>
            <a:xfrm>
              <a:off x="0" y="752476"/>
              <a:ext cx="10820400" cy="4308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dirty="0" smtClean="0">
                  <a:solidFill>
                    <a:srgbClr val="FFFFFF"/>
                  </a:solidFill>
                  <a:latin typeface="Alike"/>
                  <a:ea typeface="Alike"/>
                  <a:cs typeface="Alike"/>
                  <a:sym typeface="Alike"/>
                </a:rPr>
                <a:t>Business Problem, Objectives Data Understanding</a:t>
              </a:r>
              <a:endParaRPr dirty="0"/>
            </a:p>
          </p:txBody>
        </p:sp>
      </p:grpSp>
      <p:sp>
        <p:nvSpPr>
          <p:cNvPr id="82" name="Google Shape;82;p9"/>
          <p:cNvSpPr txBox="1"/>
          <p:nvPr/>
        </p:nvSpPr>
        <p:spPr>
          <a:xfrm>
            <a:off x="1028700" y="4602322"/>
            <a:ext cx="6455857"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smtClean="0">
                <a:solidFill>
                  <a:srgbClr val="FFFFFF"/>
                </a:solidFill>
                <a:latin typeface="Alike"/>
                <a:ea typeface="Alike"/>
                <a:cs typeface="Alike"/>
                <a:sym typeface="Alike"/>
              </a:rPr>
              <a:t>Modelling Approach</a:t>
            </a:r>
            <a:endParaRPr dirty="0"/>
          </a:p>
        </p:txBody>
      </p:sp>
      <p:sp>
        <p:nvSpPr>
          <p:cNvPr id="85" name="Google Shape;85;p9"/>
          <p:cNvSpPr txBox="1"/>
          <p:nvPr/>
        </p:nvSpPr>
        <p:spPr>
          <a:xfrm>
            <a:off x="1028700" y="6284490"/>
            <a:ext cx="6455857"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smtClean="0">
                <a:solidFill>
                  <a:srgbClr val="FFFFFF"/>
                </a:solidFill>
                <a:latin typeface="Alike"/>
                <a:ea typeface="Alike"/>
                <a:cs typeface="Alike"/>
                <a:sym typeface="Alike"/>
              </a:rPr>
              <a:t>Key Insights and Best Model</a:t>
            </a:r>
            <a:endParaRPr dirty="0"/>
          </a:p>
        </p:txBody>
      </p:sp>
      <p:sp>
        <p:nvSpPr>
          <p:cNvPr id="88" name="Google Shape;88;p9"/>
          <p:cNvSpPr txBox="1"/>
          <p:nvPr/>
        </p:nvSpPr>
        <p:spPr>
          <a:xfrm>
            <a:off x="1028700" y="7966657"/>
            <a:ext cx="6455857"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smtClean="0">
                <a:solidFill>
                  <a:srgbClr val="FFFFFF"/>
                </a:solidFill>
                <a:latin typeface="Alike"/>
                <a:ea typeface="Alike"/>
                <a:cs typeface="Alike"/>
                <a:sym typeface="Alike"/>
              </a:rPr>
              <a:t>Recommendations &amp; Next Steps</a:t>
            </a: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12124"/>
        </a:solidFill>
        <a:effectLst/>
      </p:bgPr>
    </p:bg>
    <p:spTree>
      <p:nvGrpSpPr>
        <p:cNvPr id="1" name="Shape 93"/>
        <p:cNvGrpSpPr/>
        <p:nvPr/>
      </p:nvGrpSpPr>
      <p:grpSpPr>
        <a:xfrm>
          <a:off x="0" y="0"/>
          <a:ext cx="0" cy="0"/>
          <a:chOff x="0" y="0"/>
          <a:chExt cx="0" cy="0"/>
        </a:xfrm>
      </p:grpSpPr>
      <p:pic>
        <p:nvPicPr>
          <p:cNvPr id="94" name="Google Shape;94;p10"/>
          <p:cNvPicPr preferRelativeResize="0"/>
          <p:nvPr/>
        </p:nvPicPr>
        <p:blipFill>
          <a:blip r:embed="rId3">
            <a:alphaModFix/>
          </a:blip>
          <a:stretch>
            <a:fillRect/>
          </a:stretch>
        </p:blipFill>
        <p:spPr>
          <a:xfrm>
            <a:off x="-969975" y="-920941"/>
            <a:ext cx="20227948" cy="12128882"/>
          </a:xfrm>
          <a:prstGeom prst="rect">
            <a:avLst/>
          </a:prstGeom>
          <a:noFill/>
          <a:ln>
            <a:noFill/>
          </a:ln>
        </p:spPr>
      </p:pic>
      <p:pic>
        <p:nvPicPr>
          <p:cNvPr id="95" name="Google Shape;95;p10"/>
          <p:cNvPicPr preferRelativeResize="0"/>
          <p:nvPr/>
        </p:nvPicPr>
        <p:blipFill>
          <a:blip r:embed="rId4">
            <a:alphaModFix/>
          </a:blip>
          <a:stretch>
            <a:fillRect/>
          </a:stretch>
        </p:blipFill>
        <p:spPr>
          <a:xfrm>
            <a:off x="14180675" y="1036175"/>
            <a:ext cx="8214651" cy="8214651"/>
          </a:xfrm>
          <a:prstGeom prst="rect">
            <a:avLst/>
          </a:prstGeom>
          <a:noFill/>
          <a:ln>
            <a:noFill/>
          </a:ln>
        </p:spPr>
      </p:pic>
      <p:pic>
        <p:nvPicPr>
          <p:cNvPr id="96" name="Google Shape;96;p10"/>
          <p:cNvPicPr preferRelativeResize="0"/>
          <p:nvPr/>
        </p:nvPicPr>
        <p:blipFill>
          <a:blip r:embed="rId4">
            <a:alphaModFix/>
          </a:blip>
          <a:stretch>
            <a:fillRect/>
          </a:stretch>
        </p:blipFill>
        <p:spPr>
          <a:xfrm>
            <a:off x="-4107325" y="1036175"/>
            <a:ext cx="8214651" cy="8214651"/>
          </a:xfrm>
          <a:prstGeom prst="rect">
            <a:avLst/>
          </a:prstGeom>
          <a:noFill/>
          <a:ln>
            <a:noFill/>
          </a:ln>
        </p:spPr>
      </p:pic>
      <p:sp>
        <p:nvSpPr>
          <p:cNvPr id="97" name="Google Shape;97;p10"/>
          <p:cNvSpPr txBox="1"/>
          <p:nvPr/>
        </p:nvSpPr>
        <p:spPr>
          <a:xfrm>
            <a:off x="4782294" y="5029200"/>
            <a:ext cx="8723412" cy="1028700"/>
          </a:xfrm>
          <a:prstGeom prst="rect">
            <a:avLst/>
          </a:prstGeom>
          <a:noFill/>
          <a:ln>
            <a:noFill/>
          </a:ln>
        </p:spPr>
        <p:txBody>
          <a:bodyPr spcFirstLastPara="1" wrap="square" lIns="0" tIns="0" rIns="0" bIns="0" anchor="t" anchorCtr="0">
            <a:spAutoFit/>
          </a:bodyPr>
          <a:lstStyle/>
          <a:p>
            <a:pPr marL="0" marR="0" lvl="0" indent="0" algn="ctr" rtl="0">
              <a:lnSpc>
                <a:spcPct val="50000"/>
              </a:lnSpc>
              <a:spcBef>
                <a:spcPts val="0"/>
              </a:spcBef>
              <a:spcAft>
                <a:spcPts val="0"/>
              </a:spcAft>
              <a:buNone/>
            </a:pPr>
            <a:r>
              <a:rPr lang="en-US" sz="12000" b="0" i="0" u="none" strike="noStrike" cap="none">
                <a:solidFill>
                  <a:srgbClr val="FFFFFF"/>
                </a:solidFill>
                <a:latin typeface="Alike"/>
                <a:ea typeface="Alike"/>
                <a:cs typeface="Alike"/>
                <a:sym typeface="Alike"/>
              </a:rPr>
              <a:t>Introduction</a:t>
            </a:r>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12124"/>
        </a:solidFill>
        <a:effectLst/>
      </p:bgPr>
    </p:bg>
    <p:spTree>
      <p:nvGrpSpPr>
        <p:cNvPr id="1" name="Shape 101"/>
        <p:cNvGrpSpPr/>
        <p:nvPr/>
      </p:nvGrpSpPr>
      <p:grpSpPr>
        <a:xfrm>
          <a:off x="0" y="0"/>
          <a:ext cx="0" cy="0"/>
          <a:chOff x="0" y="0"/>
          <a:chExt cx="0" cy="0"/>
        </a:xfrm>
      </p:grpSpPr>
      <p:pic>
        <p:nvPicPr>
          <p:cNvPr id="102" name="Google Shape;102;p11"/>
          <p:cNvPicPr preferRelativeResize="0"/>
          <p:nvPr/>
        </p:nvPicPr>
        <p:blipFill>
          <a:blip r:embed="rId3">
            <a:alphaModFix/>
          </a:blip>
          <a:stretch>
            <a:fillRect/>
          </a:stretch>
        </p:blipFill>
        <p:spPr>
          <a:xfrm>
            <a:off x="0" y="1392389"/>
            <a:ext cx="8055826" cy="7510310"/>
          </a:xfrm>
          <a:prstGeom prst="rect">
            <a:avLst/>
          </a:prstGeom>
          <a:noFill/>
          <a:ln>
            <a:noFill/>
          </a:ln>
        </p:spPr>
      </p:pic>
      <p:pic>
        <p:nvPicPr>
          <p:cNvPr id="103" name="Google Shape;103;p11"/>
          <p:cNvPicPr preferRelativeResize="0"/>
          <p:nvPr/>
        </p:nvPicPr>
        <p:blipFill>
          <a:blip r:embed="rId4">
            <a:alphaModFix/>
          </a:blip>
          <a:stretch>
            <a:fillRect/>
          </a:stretch>
        </p:blipFill>
        <p:spPr>
          <a:xfrm>
            <a:off x="0" y="1392014"/>
            <a:ext cx="8055826" cy="7510310"/>
          </a:xfrm>
          <a:prstGeom prst="rect">
            <a:avLst/>
          </a:prstGeom>
          <a:noFill/>
          <a:ln>
            <a:noFill/>
          </a:ln>
        </p:spPr>
      </p:pic>
      <p:sp>
        <p:nvSpPr>
          <p:cNvPr id="104" name="Google Shape;104;p11"/>
          <p:cNvSpPr txBox="1"/>
          <p:nvPr/>
        </p:nvSpPr>
        <p:spPr>
          <a:xfrm>
            <a:off x="8381349" y="1660525"/>
            <a:ext cx="8877900" cy="98488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8000" b="0" i="0" u="none" strike="noStrike" cap="none" dirty="0" smtClean="0">
                <a:solidFill>
                  <a:srgbClr val="FFFFFF"/>
                </a:solidFill>
                <a:latin typeface="Alike"/>
                <a:ea typeface="Alike"/>
                <a:cs typeface="Alike"/>
                <a:sym typeface="Alike"/>
              </a:rPr>
              <a:t>Overview</a:t>
            </a:r>
          </a:p>
        </p:txBody>
      </p:sp>
      <p:sp>
        <p:nvSpPr>
          <p:cNvPr id="105" name="Google Shape;105;p11"/>
          <p:cNvSpPr txBox="1"/>
          <p:nvPr/>
        </p:nvSpPr>
        <p:spPr>
          <a:xfrm>
            <a:off x="8381349" y="3730625"/>
            <a:ext cx="8877900" cy="6355586"/>
          </a:xfrm>
          <a:prstGeom prst="rect">
            <a:avLst/>
          </a:prstGeom>
          <a:noFill/>
          <a:ln>
            <a:noFill/>
          </a:ln>
        </p:spPr>
        <p:txBody>
          <a:bodyPr spcFirstLastPara="1" wrap="square" lIns="0" tIns="0" rIns="0" bIns="0" anchor="t" anchorCtr="0">
            <a:spAutoFit/>
          </a:bodyPr>
          <a:lstStyle/>
          <a:p>
            <a:pPr lvl="0" algn="just"/>
            <a:r>
              <a:rPr lang="en-US" sz="2800" dirty="0">
                <a:solidFill>
                  <a:srgbClr val="FFFFFF"/>
                </a:solidFill>
                <a:latin typeface="Alike"/>
                <a:ea typeface="Alike"/>
                <a:cs typeface="Alike"/>
                <a:sym typeface="Alike"/>
              </a:rPr>
              <a:t>Customer churn is a critical issue for telecom companies, leading to revenue loss and higher acquisition costs.</a:t>
            </a:r>
          </a:p>
          <a:p>
            <a:pPr lvl="0" algn="just"/>
            <a:endParaRPr lang="en-US" sz="2800" dirty="0">
              <a:solidFill>
                <a:srgbClr val="FFFFFF"/>
              </a:solidFill>
              <a:latin typeface="Alike"/>
              <a:ea typeface="Alike"/>
              <a:cs typeface="Alike"/>
              <a:sym typeface="Alike"/>
            </a:endParaRPr>
          </a:p>
          <a:p>
            <a:pPr lvl="0" algn="just"/>
            <a:r>
              <a:rPr lang="en-US" sz="2800" dirty="0">
                <a:solidFill>
                  <a:srgbClr val="FFFFFF"/>
                </a:solidFill>
                <a:latin typeface="Alike"/>
                <a:ea typeface="Alike"/>
                <a:cs typeface="Alike"/>
                <a:sym typeface="Alike"/>
              </a:rPr>
              <a:t>This project leverages machine learning to predict churn and provide actionable insights for customer retention</a:t>
            </a:r>
            <a:r>
              <a:rPr lang="en-US" sz="2800" dirty="0" smtClean="0">
                <a:solidFill>
                  <a:srgbClr val="FFFFFF"/>
                </a:solidFill>
                <a:latin typeface="Alike"/>
                <a:ea typeface="Alike"/>
                <a:cs typeface="Alike"/>
                <a:sym typeface="Alike"/>
              </a:rPr>
              <a:t>.</a:t>
            </a:r>
          </a:p>
          <a:p>
            <a:pPr lvl="0" algn="just"/>
            <a:endParaRPr lang="en-US" sz="2800" dirty="0">
              <a:solidFill>
                <a:srgbClr val="FFFFFF"/>
              </a:solidFill>
              <a:latin typeface="Alike"/>
              <a:ea typeface="Alike"/>
              <a:cs typeface="Alike"/>
              <a:sym typeface="Alike"/>
            </a:endParaRPr>
          </a:p>
          <a:p>
            <a:pPr lvl="0" algn="just"/>
            <a:r>
              <a:rPr lang="en-US" sz="2800" dirty="0">
                <a:solidFill>
                  <a:srgbClr val="FFFFFF"/>
                </a:solidFill>
                <a:latin typeface="Alike"/>
                <a:ea typeface="Alike"/>
                <a:cs typeface="Alike"/>
                <a:sym typeface="Alike"/>
              </a:rPr>
              <a:t>Telecom companies face high customer attrition due to pricing, service quality, and competition.</a:t>
            </a:r>
          </a:p>
          <a:p>
            <a:pPr lvl="0" algn="just"/>
            <a:endParaRPr lang="en-US" sz="2800" dirty="0">
              <a:solidFill>
                <a:srgbClr val="FFFFFF"/>
              </a:solidFill>
              <a:latin typeface="Alike"/>
              <a:ea typeface="Alike"/>
              <a:cs typeface="Alike"/>
              <a:sym typeface="Alike"/>
            </a:endParaRPr>
          </a:p>
          <a:p>
            <a:pPr lvl="0" algn="just"/>
            <a:r>
              <a:rPr lang="en-US" sz="2800" dirty="0">
                <a:solidFill>
                  <a:srgbClr val="FFFFFF"/>
                </a:solidFill>
                <a:latin typeface="Alike"/>
                <a:ea typeface="Alike"/>
                <a:cs typeface="Alike"/>
                <a:sym typeface="Alike"/>
              </a:rPr>
              <a:t>Understanding churn drivers and predicting at-risk customers can help businesses enhance retention strategies.</a:t>
            </a:r>
          </a:p>
          <a:p>
            <a:pPr lvl="0" algn="just"/>
            <a:endParaRPr lang="en-US" sz="2100" dirty="0">
              <a:solidFill>
                <a:srgbClr val="FFFFFF"/>
              </a:solidFill>
              <a:latin typeface="Alike"/>
              <a:ea typeface="Alike"/>
              <a:cs typeface="Alike"/>
              <a:sym typeface="Alike"/>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12124"/>
        </a:solidFill>
        <a:effectLst/>
      </p:bgPr>
    </p:bg>
    <p:spTree>
      <p:nvGrpSpPr>
        <p:cNvPr id="1" name="Shape 109"/>
        <p:cNvGrpSpPr/>
        <p:nvPr/>
      </p:nvGrpSpPr>
      <p:grpSpPr>
        <a:xfrm>
          <a:off x="0" y="0"/>
          <a:ext cx="0" cy="0"/>
          <a:chOff x="0" y="0"/>
          <a:chExt cx="0" cy="0"/>
        </a:xfrm>
      </p:grpSpPr>
      <p:pic>
        <p:nvPicPr>
          <p:cNvPr id="110" name="Google Shape;110;p12"/>
          <p:cNvPicPr preferRelativeResize="0"/>
          <p:nvPr/>
        </p:nvPicPr>
        <p:blipFill>
          <a:blip r:embed="rId3">
            <a:alphaModFix/>
          </a:blip>
          <a:stretch>
            <a:fillRect/>
          </a:stretch>
        </p:blipFill>
        <p:spPr>
          <a:xfrm>
            <a:off x="16611625" y="379850"/>
            <a:ext cx="1295350" cy="1295350"/>
          </a:xfrm>
          <a:prstGeom prst="rect">
            <a:avLst/>
          </a:prstGeom>
          <a:noFill/>
          <a:ln>
            <a:noFill/>
          </a:ln>
        </p:spPr>
      </p:pic>
      <p:sp>
        <p:nvSpPr>
          <p:cNvPr id="111" name="Google Shape;111;p12"/>
          <p:cNvSpPr txBox="1"/>
          <p:nvPr/>
        </p:nvSpPr>
        <p:spPr>
          <a:xfrm>
            <a:off x="1028700" y="1171575"/>
            <a:ext cx="8115300" cy="1231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b="0" i="0" u="none" strike="noStrike" cap="none" dirty="0" smtClean="0">
                <a:solidFill>
                  <a:srgbClr val="FFFFFF"/>
                </a:solidFill>
                <a:latin typeface="Alike"/>
                <a:ea typeface="Alike"/>
                <a:cs typeface="Alike"/>
                <a:sym typeface="Alike"/>
              </a:rPr>
              <a:t>Overview</a:t>
            </a:r>
            <a:endParaRPr dirty="0"/>
          </a:p>
        </p:txBody>
      </p:sp>
      <p:grpSp>
        <p:nvGrpSpPr>
          <p:cNvPr id="112" name="Google Shape;112;p12"/>
          <p:cNvGrpSpPr/>
          <p:nvPr/>
        </p:nvGrpSpPr>
        <p:grpSpPr>
          <a:xfrm>
            <a:off x="1028700" y="3556309"/>
            <a:ext cx="6800625" cy="2211888"/>
            <a:chOff x="0" y="0"/>
            <a:chExt cx="9067500" cy="2949184"/>
          </a:xfrm>
        </p:grpSpPr>
        <p:sp>
          <p:nvSpPr>
            <p:cNvPr id="113" name="Google Shape;113;p12"/>
            <p:cNvSpPr txBox="1"/>
            <p:nvPr/>
          </p:nvSpPr>
          <p:spPr>
            <a:xfrm>
              <a:off x="0" y="0"/>
              <a:ext cx="9067500" cy="738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600" b="0" i="0" u="none" strike="noStrike" cap="none" dirty="0" smtClean="0">
                  <a:solidFill>
                    <a:srgbClr val="FFFFFF"/>
                  </a:solidFill>
                  <a:latin typeface="Alike"/>
                  <a:ea typeface="Alike"/>
                  <a:cs typeface="Alike"/>
                  <a:sym typeface="Alike"/>
                </a:rPr>
                <a:t>Objectives</a:t>
              </a:r>
              <a:endParaRPr dirty="0"/>
            </a:p>
          </p:txBody>
        </p:sp>
        <p:sp>
          <p:nvSpPr>
            <p:cNvPr id="114" name="Google Shape;114;p12"/>
            <p:cNvSpPr txBox="1"/>
            <p:nvPr/>
          </p:nvSpPr>
          <p:spPr>
            <a:xfrm>
              <a:off x="0" y="794748"/>
              <a:ext cx="9067500" cy="2154436"/>
            </a:xfrm>
            <a:prstGeom prst="rect">
              <a:avLst/>
            </a:prstGeom>
            <a:noFill/>
            <a:ln>
              <a:noFill/>
            </a:ln>
          </p:spPr>
          <p:txBody>
            <a:bodyPr spcFirstLastPara="1" wrap="square" lIns="0" tIns="0" rIns="0" bIns="0" anchor="t" anchorCtr="0">
              <a:spAutoFit/>
            </a:bodyPr>
            <a:lstStyle/>
            <a:p>
              <a:pPr lvl="0"/>
              <a:r>
                <a:rPr lang="en-US" sz="2100" dirty="0">
                  <a:solidFill>
                    <a:srgbClr val="FFFFFF"/>
                  </a:solidFill>
                  <a:latin typeface="Alike"/>
                  <a:ea typeface="Alike"/>
                  <a:cs typeface="Alike"/>
                  <a:sym typeface="Alike"/>
                </a:rPr>
                <a:t>- Develop a classification model to predict customer churn.</a:t>
              </a:r>
            </a:p>
            <a:p>
              <a:pPr lvl="0"/>
              <a:r>
                <a:rPr lang="en-US" sz="2100" dirty="0">
                  <a:solidFill>
                    <a:srgbClr val="FFFFFF"/>
                  </a:solidFill>
                  <a:latin typeface="Alike"/>
                  <a:ea typeface="Alike"/>
                  <a:cs typeface="Alike"/>
                  <a:sym typeface="Alike"/>
                </a:rPr>
                <a:t>- Identify key factors contributing to churn.</a:t>
              </a:r>
            </a:p>
            <a:p>
              <a:pPr lvl="0"/>
              <a:r>
                <a:rPr lang="en-US" sz="2100" dirty="0">
                  <a:solidFill>
                    <a:srgbClr val="FFFFFF"/>
                  </a:solidFill>
                  <a:latin typeface="Alike"/>
                  <a:ea typeface="Alike"/>
                  <a:cs typeface="Alike"/>
                  <a:sym typeface="Alike"/>
                </a:rPr>
                <a:t>- Provide data-driven recommendations to reduce churn and improve customer retention.</a:t>
              </a:r>
            </a:p>
          </p:txBody>
        </p:sp>
      </p:grpSp>
      <p:grpSp>
        <p:nvGrpSpPr>
          <p:cNvPr id="115" name="Google Shape;115;p12"/>
          <p:cNvGrpSpPr/>
          <p:nvPr/>
        </p:nvGrpSpPr>
        <p:grpSpPr>
          <a:xfrm>
            <a:off x="9429750" y="3307800"/>
            <a:ext cx="6800625" cy="4985211"/>
            <a:chOff x="-203200" y="-1624007"/>
            <a:chExt cx="9067500" cy="6646950"/>
          </a:xfrm>
        </p:grpSpPr>
        <p:sp>
          <p:nvSpPr>
            <p:cNvPr id="116" name="Google Shape;116;p12"/>
            <p:cNvSpPr txBox="1"/>
            <p:nvPr/>
          </p:nvSpPr>
          <p:spPr>
            <a:xfrm>
              <a:off x="-203200" y="-1624007"/>
              <a:ext cx="9067500" cy="738900"/>
            </a:xfrm>
            <a:prstGeom prst="rect">
              <a:avLst/>
            </a:prstGeom>
            <a:noFill/>
            <a:ln>
              <a:noFill/>
            </a:ln>
          </p:spPr>
          <p:txBody>
            <a:bodyPr spcFirstLastPara="1" wrap="square" lIns="0" tIns="0" rIns="0" bIns="0" anchor="t" anchorCtr="0">
              <a:spAutoFit/>
            </a:bodyPr>
            <a:lstStyle/>
            <a:p>
              <a:pPr lvl="0"/>
              <a:r>
                <a:rPr lang="en-US" sz="3600" dirty="0">
                  <a:solidFill>
                    <a:srgbClr val="FFFFFF"/>
                  </a:solidFill>
                  <a:latin typeface="Alike"/>
                  <a:ea typeface="Alike"/>
                  <a:cs typeface="Alike"/>
                  <a:sym typeface="Alike"/>
                </a:rPr>
                <a:t>Data Understanding</a:t>
              </a:r>
              <a:endParaRPr dirty="0"/>
            </a:p>
          </p:txBody>
        </p:sp>
        <p:sp>
          <p:nvSpPr>
            <p:cNvPr id="117" name="Google Shape;117;p12"/>
            <p:cNvSpPr txBox="1"/>
            <p:nvPr/>
          </p:nvSpPr>
          <p:spPr>
            <a:xfrm>
              <a:off x="-203200" y="-578592"/>
              <a:ext cx="9067500" cy="5601535"/>
            </a:xfrm>
            <a:prstGeom prst="rect">
              <a:avLst/>
            </a:prstGeom>
            <a:noFill/>
            <a:ln>
              <a:noFill/>
            </a:ln>
          </p:spPr>
          <p:txBody>
            <a:bodyPr spcFirstLastPara="1" wrap="square" lIns="0" tIns="0" rIns="0" bIns="0" anchor="t" anchorCtr="0">
              <a:spAutoFit/>
            </a:bodyPr>
            <a:lstStyle/>
            <a:p>
              <a:pPr lvl="0"/>
              <a:r>
                <a:rPr lang="en-US" sz="2800" dirty="0">
                  <a:solidFill>
                    <a:srgbClr val="FFFFFF"/>
                  </a:solidFill>
                  <a:latin typeface="Alike"/>
                  <a:ea typeface="Alike"/>
                  <a:cs typeface="Alike"/>
                  <a:sym typeface="Alike"/>
                </a:rPr>
                <a:t>The dataset includes customer demographics, account information, and usage patterns</a:t>
              </a:r>
              <a:r>
                <a:rPr lang="en-US" sz="2800" dirty="0" smtClean="0">
                  <a:solidFill>
                    <a:srgbClr val="FFFFFF"/>
                  </a:solidFill>
                  <a:latin typeface="Alike"/>
                  <a:ea typeface="Alike"/>
                  <a:cs typeface="Alike"/>
                  <a:sym typeface="Alike"/>
                </a:rPr>
                <a:t>.</a:t>
              </a:r>
            </a:p>
            <a:p>
              <a:pPr lvl="0"/>
              <a:r>
                <a:rPr lang="en-US" sz="2800" dirty="0">
                  <a:solidFill>
                    <a:srgbClr val="FFFFFF"/>
                  </a:solidFill>
                  <a:latin typeface="Alike"/>
                  <a:ea typeface="Alike"/>
                  <a:cs typeface="Alike"/>
                  <a:sym typeface="Alike"/>
                </a:rPr>
                <a:t>Key features analyzed:</a:t>
              </a:r>
            </a:p>
            <a:p>
              <a:pPr lvl="0"/>
              <a:r>
                <a:rPr lang="en-US" sz="2800" dirty="0">
                  <a:solidFill>
                    <a:srgbClr val="FFFFFF"/>
                  </a:solidFill>
                  <a:latin typeface="Alike"/>
                  <a:ea typeface="Alike"/>
                  <a:cs typeface="Alike"/>
                  <a:sym typeface="Alike"/>
                </a:rPr>
                <a:t>- Customer tenure</a:t>
              </a:r>
            </a:p>
            <a:p>
              <a:pPr lvl="0"/>
              <a:r>
                <a:rPr lang="en-US" sz="2800" dirty="0">
                  <a:solidFill>
                    <a:srgbClr val="FFFFFF"/>
                  </a:solidFill>
                  <a:latin typeface="Alike"/>
                  <a:ea typeface="Alike"/>
                  <a:cs typeface="Alike"/>
                  <a:sym typeface="Alike"/>
                </a:rPr>
                <a:t>- Monthly charges</a:t>
              </a:r>
            </a:p>
            <a:p>
              <a:pPr lvl="0"/>
              <a:r>
                <a:rPr lang="en-US" sz="2800" dirty="0">
                  <a:solidFill>
                    <a:srgbClr val="FFFFFF"/>
                  </a:solidFill>
                  <a:latin typeface="Alike"/>
                  <a:ea typeface="Alike"/>
                  <a:cs typeface="Alike"/>
                  <a:sym typeface="Alike"/>
                </a:rPr>
                <a:t>- Total charges</a:t>
              </a:r>
            </a:p>
            <a:p>
              <a:pPr lvl="0"/>
              <a:r>
                <a:rPr lang="en-US" sz="2800" dirty="0">
                  <a:solidFill>
                    <a:srgbClr val="FFFFFF"/>
                  </a:solidFill>
                  <a:latin typeface="Alike"/>
                  <a:ea typeface="Alike"/>
                  <a:cs typeface="Alike"/>
                  <a:sym typeface="Alike"/>
                </a:rPr>
                <a:t>- Customer support calls</a:t>
              </a:r>
            </a:p>
            <a:p>
              <a:pPr lvl="0"/>
              <a:r>
                <a:rPr lang="en-US" sz="2800" dirty="0">
                  <a:solidFill>
                    <a:srgbClr val="FFFFFF"/>
                  </a:solidFill>
                  <a:latin typeface="Alike"/>
                  <a:ea typeface="Alike"/>
                  <a:cs typeface="Alike"/>
                  <a:sym typeface="Alike"/>
                </a:rPr>
                <a:t>- Service subscriptions</a:t>
              </a:r>
            </a:p>
            <a:p>
              <a:pPr lvl="0"/>
              <a:endParaRPr lang="en-US" sz="2100" dirty="0">
                <a:solidFill>
                  <a:srgbClr val="FFFFFF"/>
                </a:solidFill>
                <a:latin typeface="Alike"/>
                <a:ea typeface="Alike"/>
                <a:cs typeface="Alike"/>
                <a:sym typeface="Alike"/>
              </a:endParaRPr>
            </a:p>
          </p:txBody>
        </p:sp>
      </p:grpSp>
      <p:grpSp>
        <p:nvGrpSpPr>
          <p:cNvPr id="118" name="Google Shape;118;p12"/>
          <p:cNvGrpSpPr/>
          <p:nvPr/>
        </p:nvGrpSpPr>
        <p:grpSpPr>
          <a:xfrm>
            <a:off x="1028700" y="6816988"/>
            <a:ext cx="6800625" cy="3181384"/>
            <a:chOff x="0" y="0"/>
            <a:chExt cx="9067500" cy="4241845"/>
          </a:xfrm>
        </p:grpSpPr>
        <p:sp>
          <p:nvSpPr>
            <p:cNvPr id="119" name="Google Shape;119;p12"/>
            <p:cNvSpPr txBox="1"/>
            <p:nvPr/>
          </p:nvSpPr>
          <p:spPr>
            <a:xfrm>
              <a:off x="0" y="0"/>
              <a:ext cx="9067500" cy="738900"/>
            </a:xfrm>
            <a:prstGeom prst="rect">
              <a:avLst/>
            </a:prstGeom>
            <a:noFill/>
            <a:ln>
              <a:noFill/>
            </a:ln>
          </p:spPr>
          <p:txBody>
            <a:bodyPr spcFirstLastPara="1" wrap="square" lIns="0" tIns="0" rIns="0" bIns="0" anchor="t" anchorCtr="0">
              <a:spAutoFit/>
            </a:bodyPr>
            <a:lstStyle/>
            <a:p>
              <a:pPr lvl="0"/>
              <a:r>
                <a:rPr lang="en-US" sz="3600" dirty="0">
                  <a:solidFill>
                    <a:srgbClr val="FFFFFF"/>
                  </a:solidFill>
                  <a:latin typeface="Alike"/>
                  <a:ea typeface="Alike"/>
                  <a:cs typeface="Alike"/>
                  <a:sym typeface="Alike"/>
                </a:rPr>
                <a:t>Modeling Approach</a:t>
              </a:r>
              <a:endParaRPr dirty="0"/>
            </a:p>
          </p:txBody>
        </p:sp>
        <p:sp>
          <p:nvSpPr>
            <p:cNvPr id="120" name="Google Shape;120;p12"/>
            <p:cNvSpPr txBox="1"/>
            <p:nvPr/>
          </p:nvSpPr>
          <p:spPr>
            <a:xfrm>
              <a:off x="0" y="794748"/>
              <a:ext cx="9067500" cy="3447097"/>
            </a:xfrm>
            <a:prstGeom prst="rect">
              <a:avLst/>
            </a:prstGeom>
            <a:noFill/>
            <a:ln>
              <a:noFill/>
            </a:ln>
          </p:spPr>
          <p:txBody>
            <a:bodyPr spcFirstLastPara="1" wrap="square" lIns="0" tIns="0" rIns="0" bIns="0" anchor="t" anchorCtr="0">
              <a:spAutoFit/>
            </a:bodyPr>
            <a:lstStyle/>
            <a:p>
              <a:pPr lvl="0"/>
              <a:r>
                <a:rPr lang="en-US" sz="2100" dirty="0">
                  <a:solidFill>
                    <a:srgbClr val="FFFFFF"/>
                  </a:solidFill>
                  <a:latin typeface="Alike"/>
                  <a:ea typeface="Alike"/>
                  <a:cs typeface="Alike"/>
                  <a:sym typeface="Alike"/>
                </a:rPr>
                <a:t>Six machine learning models were built and evaluated:</a:t>
              </a:r>
            </a:p>
            <a:p>
              <a:pPr lvl="0"/>
              <a:r>
                <a:rPr lang="en-US" sz="2100" dirty="0">
                  <a:solidFill>
                    <a:srgbClr val="FFFFFF"/>
                  </a:solidFill>
                  <a:latin typeface="Alike"/>
                  <a:ea typeface="Alike"/>
                  <a:cs typeface="Alike"/>
                  <a:sym typeface="Alike"/>
                </a:rPr>
                <a:t>- Logistic Regression</a:t>
              </a:r>
            </a:p>
            <a:p>
              <a:pPr lvl="0"/>
              <a:r>
                <a:rPr lang="en-US" sz="2100" dirty="0">
                  <a:solidFill>
                    <a:srgbClr val="FFFFFF"/>
                  </a:solidFill>
                  <a:latin typeface="Alike"/>
                  <a:ea typeface="Alike"/>
                  <a:cs typeface="Alike"/>
                  <a:sym typeface="Alike"/>
                </a:rPr>
                <a:t>- Decision Tree</a:t>
              </a:r>
            </a:p>
            <a:p>
              <a:pPr lvl="0"/>
              <a:r>
                <a:rPr lang="en-US" sz="2100" dirty="0">
                  <a:solidFill>
                    <a:srgbClr val="FFFFFF"/>
                  </a:solidFill>
                  <a:latin typeface="Alike"/>
                  <a:ea typeface="Alike"/>
                  <a:cs typeface="Alike"/>
                  <a:sym typeface="Alike"/>
                </a:rPr>
                <a:t>- Random Forest</a:t>
              </a:r>
            </a:p>
            <a:p>
              <a:pPr lvl="0"/>
              <a:r>
                <a:rPr lang="en-US" sz="2100" dirty="0">
                  <a:solidFill>
                    <a:srgbClr val="FFFFFF"/>
                  </a:solidFill>
                  <a:latin typeface="Alike"/>
                  <a:ea typeface="Alike"/>
                  <a:cs typeface="Alike"/>
                  <a:sym typeface="Alike"/>
                </a:rPr>
                <a:t>- Support Vector Machine (SVM)</a:t>
              </a:r>
            </a:p>
            <a:p>
              <a:pPr lvl="0"/>
              <a:r>
                <a:rPr lang="en-US" sz="2100" dirty="0">
                  <a:solidFill>
                    <a:srgbClr val="FFFFFF"/>
                  </a:solidFill>
                  <a:latin typeface="Alike"/>
                  <a:ea typeface="Alike"/>
                  <a:cs typeface="Alike"/>
                  <a:sym typeface="Alike"/>
                </a:rPr>
                <a:t>- Gradient Boosting (</a:t>
              </a:r>
              <a:r>
                <a:rPr lang="en-US" sz="2100" dirty="0" err="1">
                  <a:solidFill>
                    <a:srgbClr val="FFFFFF"/>
                  </a:solidFill>
                  <a:latin typeface="Alike"/>
                  <a:ea typeface="Alike"/>
                  <a:cs typeface="Alike"/>
                  <a:sym typeface="Alike"/>
                </a:rPr>
                <a:t>XGBoost</a:t>
              </a:r>
              <a:r>
                <a:rPr lang="en-US" sz="2100" dirty="0">
                  <a:solidFill>
                    <a:srgbClr val="FFFFFF"/>
                  </a:solidFill>
                  <a:latin typeface="Alike"/>
                  <a:ea typeface="Alike"/>
                  <a:cs typeface="Alike"/>
                  <a:sym typeface="Alike"/>
                </a:rPr>
                <a:t>)</a:t>
              </a:r>
            </a:p>
            <a:p>
              <a:pPr lvl="0"/>
              <a:r>
                <a:rPr lang="en-US" sz="2100" dirty="0">
                  <a:solidFill>
                    <a:srgbClr val="FFFFFF"/>
                  </a:solidFill>
                  <a:latin typeface="Alike"/>
                  <a:ea typeface="Alike"/>
                  <a:cs typeface="Alike"/>
                  <a:sym typeface="Alike"/>
                </a:rPr>
                <a:t>- Neural Networks (MLP)</a:t>
              </a:r>
            </a:p>
            <a:p>
              <a:pPr marL="0" marR="0" lvl="0" indent="0" algn="l" rtl="0">
                <a:lnSpc>
                  <a:spcPct val="100000"/>
                </a:lnSpc>
                <a:spcBef>
                  <a:spcPts val="0"/>
                </a:spcBef>
                <a:spcAft>
                  <a:spcPts val="0"/>
                </a:spcAft>
                <a:buNone/>
              </a:pPr>
              <a:r>
                <a:rPr lang="en-US" sz="2100" b="0" i="0" u="none" strike="noStrike" cap="none" dirty="0" smtClean="0">
                  <a:solidFill>
                    <a:srgbClr val="FFFFFF"/>
                  </a:solidFill>
                  <a:latin typeface="Alike"/>
                  <a:ea typeface="Alike"/>
                  <a:cs typeface="Alike"/>
                  <a:sym typeface="Alike"/>
                </a:rPr>
                <a:t>.</a:t>
              </a:r>
              <a:endParaRPr dirty="0"/>
            </a:p>
          </p:txBody>
        </p:sp>
      </p:grpSp>
      <p:cxnSp>
        <p:nvCxnSpPr>
          <p:cNvPr id="124" name="Google Shape;124;p12"/>
          <p:cNvCxnSpPr/>
          <p:nvPr/>
        </p:nvCxnSpPr>
        <p:spPr>
          <a:xfrm>
            <a:off x="1028700" y="3156259"/>
            <a:ext cx="6800561" cy="0"/>
          </a:xfrm>
          <a:prstGeom prst="straightConnector1">
            <a:avLst/>
          </a:prstGeom>
          <a:noFill/>
          <a:ln w="38100" cap="flat" cmpd="sng">
            <a:solidFill>
              <a:srgbClr val="FFFFFF"/>
            </a:solidFill>
            <a:prstDash val="solid"/>
            <a:round/>
            <a:headEnd type="none" w="sm" len="sm"/>
            <a:tailEnd type="none" w="sm" len="sm"/>
          </a:ln>
        </p:spPr>
      </p:cxnSp>
      <p:cxnSp>
        <p:nvCxnSpPr>
          <p:cNvPr id="125" name="Google Shape;125;p12"/>
          <p:cNvCxnSpPr/>
          <p:nvPr/>
        </p:nvCxnSpPr>
        <p:spPr>
          <a:xfrm>
            <a:off x="9144000" y="3156259"/>
            <a:ext cx="6800561" cy="0"/>
          </a:xfrm>
          <a:prstGeom prst="straightConnector1">
            <a:avLst/>
          </a:prstGeom>
          <a:noFill/>
          <a:ln w="38100" cap="flat" cmpd="sng">
            <a:solidFill>
              <a:srgbClr val="FFFFFF"/>
            </a:solidFill>
            <a:prstDash val="solid"/>
            <a:round/>
            <a:headEnd type="none" w="sm" len="sm"/>
            <a:tailEnd type="none" w="sm" len="sm"/>
          </a:ln>
        </p:spPr>
      </p:cxnSp>
      <p:cxnSp>
        <p:nvCxnSpPr>
          <p:cNvPr id="126" name="Google Shape;126;p12"/>
          <p:cNvCxnSpPr/>
          <p:nvPr/>
        </p:nvCxnSpPr>
        <p:spPr>
          <a:xfrm>
            <a:off x="1028700" y="6416938"/>
            <a:ext cx="6800561" cy="0"/>
          </a:xfrm>
          <a:prstGeom prst="straightConnector1">
            <a:avLst/>
          </a:prstGeom>
          <a:noFill/>
          <a:ln w="38100" cap="flat" cmpd="sng">
            <a:solidFill>
              <a:srgbClr val="FFFFFF"/>
            </a:solidFill>
            <a:prstDash val="solid"/>
            <a:round/>
            <a:headEnd type="none" w="sm" len="sm"/>
            <a:tailEnd type="none" w="sm" len="sm"/>
          </a:ln>
        </p:spPr>
      </p:cxnSp>
      <p:cxnSp>
        <p:nvCxnSpPr>
          <p:cNvPr id="127" name="Google Shape;127;p12"/>
          <p:cNvCxnSpPr/>
          <p:nvPr/>
        </p:nvCxnSpPr>
        <p:spPr>
          <a:xfrm>
            <a:off x="9324830" y="8357925"/>
            <a:ext cx="6800561" cy="0"/>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12124"/>
        </a:solidFill>
        <a:effectLst/>
      </p:bgPr>
    </p:bg>
    <p:spTree>
      <p:nvGrpSpPr>
        <p:cNvPr id="1" name="Shape 217"/>
        <p:cNvGrpSpPr/>
        <p:nvPr/>
      </p:nvGrpSpPr>
      <p:grpSpPr>
        <a:xfrm>
          <a:off x="0" y="0"/>
          <a:ext cx="0" cy="0"/>
          <a:chOff x="0" y="0"/>
          <a:chExt cx="0" cy="0"/>
        </a:xfrm>
      </p:grpSpPr>
      <p:pic>
        <p:nvPicPr>
          <p:cNvPr id="218" name="Google Shape;218;p19"/>
          <p:cNvPicPr preferRelativeResize="0"/>
          <p:nvPr/>
        </p:nvPicPr>
        <p:blipFill>
          <a:blip r:embed="rId3">
            <a:alphaModFix/>
          </a:blip>
          <a:stretch>
            <a:fillRect/>
          </a:stretch>
        </p:blipFill>
        <p:spPr>
          <a:xfrm>
            <a:off x="-969975" y="-920941"/>
            <a:ext cx="20227948" cy="12128882"/>
          </a:xfrm>
          <a:prstGeom prst="rect">
            <a:avLst/>
          </a:prstGeom>
          <a:noFill/>
          <a:ln>
            <a:noFill/>
          </a:ln>
        </p:spPr>
      </p:pic>
      <p:pic>
        <p:nvPicPr>
          <p:cNvPr id="219" name="Google Shape;219;p19"/>
          <p:cNvPicPr preferRelativeResize="0"/>
          <p:nvPr/>
        </p:nvPicPr>
        <p:blipFill>
          <a:blip r:embed="rId4">
            <a:alphaModFix/>
          </a:blip>
          <a:stretch>
            <a:fillRect/>
          </a:stretch>
        </p:blipFill>
        <p:spPr>
          <a:xfrm rot="10800000">
            <a:off x="-5391825" y="-5391825"/>
            <a:ext cx="10783650" cy="10783650"/>
          </a:xfrm>
          <a:prstGeom prst="rect">
            <a:avLst/>
          </a:prstGeom>
          <a:noFill/>
          <a:ln>
            <a:noFill/>
          </a:ln>
        </p:spPr>
      </p:pic>
      <p:pic>
        <p:nvPicPr>
          <p:cNvPr id="220" name="Google Shape;220;p19"/>
          <p:cNvPicPr preferRelativeResize="0"/>
          <p:nvPr/>
        </p:nvPicPr>
        <p:blipFill>
          <a:blip r:embed="rId4">
            <a:alphaModFix/>
          </a:blip>
          <a:stretch>
            <a:fillRect/>
          </a:stretch>
        </p:blipFill>
        <p:spPr>
          <a:xfrm>
            <a:off x="12896175" y="4895175"/>
            <a:ext cx="10783650" cy="10783650"/>
          </a:xfrm>
          <a:prstGeom prst="rect">
            <a:avLst/>
          </a:prstGeom>
          <a:noFill/>
          <a:ln>
            <a:noFill/>
          </a:ln>
        </p:spPr>
      </p:pic>
      <p:sp>
        <p:nvSpPr>
          <p:cNvPr id="221" name="Google Shape;221;p19"/>
          <p:cNvSpPr txBox="1"/>
          <p:nvPr/>
        </p:nvSpPr>
        <p:spPr>
          <a:xfrm>
            <a:off x="4554438" y="5029200"/>
            <a:ext cx="9179123" cy="1031051"/>
          </a:xfrm>
          <a:prstGeom prst="rect">
            <a:avLst/>
          </a:prstGeom>
          <a:noFill/>
          <a:ln>
            <a:noFill/>
          </a:ln>
        </p:spPr>
        <p:txBody>
          <a:bodyPr spcFirstLastPara="1" wrap="square" lIns="0" tIns="0" rIns="0" bIns="0" anchor="t" anchorCtr="0">
            <a:spAutoFit/>
          </a:bodyPr>
          <a:lstStyle/>
          <a:p>
            <a:pPr marL="0" marR="0" lvl="0" indent="0" algn="ctr" rtl="0">
              <a:lnSpc>
                <a:spcPct val="50000"/>
              </a:lnSpc>
              <a:spcBef>
                <a:spcPts val="0"/>
              </a:spcBef>
              <a:spcAft>
                <a:spcPts val="0"/>
              </a:spcAft>
              <a:buNone/>
            </a:pPr>
            <a:r>
              <a:rPr lang="en-US" sz="12000" b="0" i="0" u="none" strike="noStrike" cap="none" dirty="0" smtClean="0">
                <a:solidFill>
                  <a:srgbClr val="FFFFFF"/>
                </a:solidFill>
                <a:latin typeface="Alike"/>
                <a:ea typeface="Alike"/>
                <a:cs typeface="Alike"/>
                <a:sym typeface="Alike"/>
              </a:rPr>
              <a:t>MODELS</a:t>
            </a:r>
          </a:p>
          <a:p>
            <a:pPr marL="0" marR="0" lvl="0" indent="0" algn="ctr" rtl="0">
              <a:lnSpc>
                <a:spcPct val="50000"/>
              </a:lnSpc>
              <a:spcBef>
                <a:spcPts val="0"/>
              </a:spcBef>
              <a:spcAft>
                <a:spcPts val="0"/>
              </a:spcAft>
              <a:buNone/>
            </a:pPr>
            <a:endParaRPr dirty="0"/>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12124"/>
        </a:solidFill>
        <a:effectLst/>
      </p:bgPr>
    </p:bg>
    <p:spTree>
      <p:nvGrpSpPr>
        <p:cNvPr id="1" name="Shape 225"/>
        <p:cNvGrpSpPr/>
        <p:nvPr/>
      </p:nvGrpSpPr>
      <p:grpSpPr>
        <a:xfrm>
          <a:off x="0" y="0"/>
          <a:ext cx="0" cy="0"/>
          <a:chOff x="0" y="0"/>
          <a:chExt cx="0" cy="0"/>
        </a:xfrm>
      </p:grpSpPr>
      <p:sp>
        <p:nvSpPr>
          <p:cNvPr id="232" name="Google Shape;232;p20"/>
          <p:cNvSpPr txBox="1"/>
          <p:nvPr/>
        </p:nvSpPr>
        <p:spPr>
          <a:xfrm>
            <a:off x="1028700" y="2232026"/>
            <a:ext cx="16230600" cy="1939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Alike"/>
                <a:ea typeface="Alike"/>
                <a:cs typeface="Alike"/>
                <a:sym typeface="Alike"/>
              </a:rPr>
              <a:t>Elaborate on your topic here.</a:t>
            </a:r>
            <a:endParaRPr/>
          </a:p>
          <a:p>
            <a:pPr marL="0" marR="0" lvl="0" indent="0" algn="l" rtl="0">
              <a:lnSpc>
                <a:spcPct val="100000"/>
              </a:lnSpc>
              <a:spcBef>
                <a:spcPts val="0"/>
              </a:spcBef>
              <a:spcAft>
                <a:spcPts val="0"/>
              </a:spcAft>
              <a:buNone/>
            </a:pPr>
            <a:endParaRPr sz="2100" b="0" i="0" u="none" strike="noStrike" cap="none">
              <a:solidFill>
                <a:srgbClr val="FFFFFF"/>
              </a:solidFill>
              <a:latin typeface="Alike"/>
              <a:ea typeface="Alike"/>
              <a:cs typeface="Alike"/>
              <a:sym typeface="Alike"/>
            </a:endParaRPr>
          </a:p>
          <a:p>
            <a:pPr marL="0" marR="0" lvl="0" indent="0" algn="l" rtl="0">
              <a:lnSpc>
                <a:spcPct val="100000"/>
              </a:lnSpc>
              <a:spcBef>
                <a:spcPts val="0"/>
              </a:spcBef>
              <a:spcAft>
                <a:spcPts val="0"/>
              </a:spcAft>
              <a:buNone/>
            </a:pPr>
            <a:r>
              <a:rPr lang="en-US" sz="2100" b="0" i="0" u="none" strike="noStrike" cap="none">
                <a:solidFill>
                  <a:srgbClr val="FFFFFF"/>
                </a:solidFill>
                <a:latin typeface="Alike"/>
                <a:ea typeface="Alike"/>
                <a:cs typeface="Alike"/>
                <a:sym typeface="Alike"/>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p>
        </p:txBody>
      </p:sp>
      <p:sp>
        <p:nvSpPr>
          <p:cNvPr id="233" name="Google Shape;233;p20"/>
          <p:cNvSpPr txBox="1"/>
          <p:nvPr/>
        </p:nvSpPr>
        <p:spPr>
          <a:xfrm>
            <a:off x="938598" y="1171575"/>
            <a:ext cx="16911252" cy="886397"/>
          </a:xfrm>
          <a:prstGeom prst="rect">
            <a:avLst/>
          </a:prstGeom>
          <a:noFill/>
          <a:ln>
            <a:noFill/>
          </a:ln>
        </p:spPr>
        <p:txBody>
          <a:bodyPr spcFirstLastPara="1" wrap="square" lIns="0" tIns="0" rIns="0" bIns="0" anchor="t" anchorCtr="0">
            <a:spAutoFit/>
          </a:bodyPr>
          <a:lstStyle/>
          <a:p>
            <a:pPr lvl="0">
              <a:lnSpc>
                <a:spcPct val="80000"/>
              </a:lnSpc>
            </a:pPr>
            <a:r>
              <a:rPr lang="en-US" sz="7200" b="0" i="0" u="none" strike="noStrike" cap="none" dirty="0" smtClean="0">
                <a:solidFill>
                  <a:srgbClr val="FFFFFF"/>
                </a:solidFill>
                <a:latin typeface="Alike"/>
                <a:ea typeface="Alike"/>
                <a:cs typeface="Alike"/>
                <a:sym typeface="Alike"/>
              </a:rPr>
              <a:t>Model 1</a:t>
            </a:r>
            <a:r>
              <a:rPr lang="en-US" sz="7200" dirty="0">
                <a:solidFill>
                  <a:srgbClr val="FFFFFF"/>
                </a:solidFill>
                <a:latin typeface="Alike"/>
                <a:ea typeface="Alike"/>
                <a:cs typeface="Alike"/>
                <a:sym typeface="Alike"/>
              </a:rPr>
              <a:t>: Logistic Regression (Baseline)</a:t>
            </a:r>
            <a:endParaRPr sz="1200" dirty="0"/>
          </a:p>
        </p:txBody>
      </p:sp>
      <p:pic>
        <p:nvPicPr>
          <p:cNvPr id="5" name="Picture 4"/>
          <p:cNvPicPr>
            <a:picLocks noChangeAspect="1"/>
          </p:cNvPicPr>
          <p:nvPr/>
        </p:nvPicPr>
        <p:blipFill>
          <a:blip r:embed="rId3"/>
          <a:stretch>
            <a:fillRect/>
          </a:stretch>
        </p:blipFill>
        <p:spPr>
          <a:xfrm>
            <a:off x="3333750" y="4345580"/>
            <a:ext cx="11010900" cy="4917571"/>
          </a:xfrm>
          <a:prstGeom prst="rect">
            <a:avLst/>
          </a:prstGeom>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12124"/>
        </a:solidFill>
        <a:effectLst/>
      </p:bgPr>
    </p:bg>
    <p:spTree>
      <p:nvGrpSpPr>
        <p:cNvPr id="1" name="Shape 225"/>
        <p:cNvGrpSpPr/>
        <p:nvPr/>
      </p:nvGrpSpPr>
      <p:grpSpPr>
        <a:xfrm>
          <a:off x="0" y="0"/>
          <a:ext cx="0" cy="0"/>
          <a:chOff x="0" y="0"/>
          <a:chExt cx="0" cy="0"/>
        </a:xfrm>
      </p:grpSpPr>
      <p:sp>
        <p:nvSpPr>
          <p:cNvPr id="232" name="Google Shape;232;p20"/>
          <p:cNvSpPr txBox="1"/>
          <p:nvPr/>
        </p:nvSpPr>
        <p:spPr>
          <a:xfrm>
            <a:off x="1028700" y="2232026"/>
            <a:ext cx="16230600" cy="1615827"/>
          </a:xfrm>
          <a:prstGeom prst="rect">
            <a:avLst/>
          </a:prstGeom>
          <a:noFill/>
          <a:ln>
            <a:noFill/>
          </a:ln>
        </p:spPr>
        <p:txBody>
          <a:bodyPr spcFirstLastPara="1" wrap="square" lIns="0" tIns="0" rIns="0" bIns="0" anchor="t" anchorCtr="0">
            <a:spAutoFit/>
          </a:bodyPr>
          <a:lstStyle/>
          <a:p>
            <a:pPr lvl="0"/>
            <a:r>
              <a:rPr lang="en-US" sz="2100" dirty="0">
                <a:solidFill>
                  <a:srgbClr val="FFFFFF"/>
                </a:solidFill>
                <a:latin typeface="Alike"/>
                <a:ea typeface="Alike"/>
                <a:cs typeface="Alike"/>
                <a:sym typeface="Alike"/>
              </a:rPr>
              <a:t>The Decision Tree Classifier improved upon logistic regression by allowing for non-linear decision boundaries through recursive splitting of features. It provided better interpretability by visually mapping how decisions were made, but it was highly prone to overfitting, meaning it performed exceptionally well on training data but struggled to generalize to new data. While it showed higher accuracy compared to logistic regression, its tendency to capture noise in the dataset made it less reliable for real-world applications. Pruning techniques and </a:t>
            </a:r>
            <a:r>
              <a:rPr lang="en-US" sz="2100" dirty="0" err="1">
                <a:solidFill>
                  <a:srgbClr val="FFFFFF"/>
                </a:solidFill>
                <a:latin typeface="Alike"/>
                <a:ea typeface="Alike"/>
                <a:cs typeface="Alike"/>
                <a:sym typeface="Alike"/>
              </a:rPr>
              <a:t>hyperparameter</a:t>
            </a:r>
            <a:r>
              <a:rPr lang="en-US" sz="2100" dirty="0">
                <a:solidFill>
                  <a:srgbClr val="FFFFFF"/>
                </a:solidFill>
                <a:latin typeface="Alike"/>
                <a:ea typeface="Alike"/>
                <a:cs typeface="Alike"/>
                <a:sym typeface="Alike"/>
              </a:rPr>
              <a:t> tuning were required to balance complexity and generalization.</a:t>
            </a:r>
            <a:endParaRPr dirty="0"/>
          </a:p>
        </p:txBody>
      </p:sp>
      <p:sp>
        <p:nvSpPr>
          <p:cNvPr id="233" name="Google Shape;233;p20"/>
          <p:cNvSpPr txBox="1"/>
          <p:nvPr/>
        </p:nvSpPr>
        <p:spPr>
          <a:xfrm>
            <a:off x="938598" y="1171575"/>
            <a:ext cx="16911252" cy="886397"/>
          </a:xfrm>
          <a:prstGeom prst="rect">
            <a:avLst/>
          </a:prstGeom>
          <a:noFill/>
          <a:ln>
            <a:noFill/>
          </a:ln>
        </p:spPr>
        <p:txBody>
          <a:bodyPr spcFirstLastPara="1" wrap="square" lIns="0" tIns="0" rIns="0" bIns="0" anchor="t" anchorCtr="0">
            <a:spAutoFit/>
          </a:bodyPr>
          <a:lstStyle/>
          <a:p>
            <a:pPr lvl="0">
              <a:lnSpc>
                <a:spcPct val="80000"/>
              </a:lnSpc>
            </a:pPr>
            <a:r>
              <a:rPr lang="it-IT" sz="7200" dirty="0">
                <a:solidFill>
                  <a:srgbClr val="FFFFFF"/>
                </a:solidFill>
                <a:latin typeface="Alike"/>
                <a:ea typeface="Alike"/>
                <a:cs typeface="Alike"/>
                <a:sym typeface="Alike"/>
              </a:rPr>
              <a:t>Model 2: Decision Tree Classifier</a:t>
            </a:r>
            <a:endParaRPr sz="1200" dirty="0"/>
          </a:p>
        </p:txBody>
      </p:sp>
      <p:pic>
        <p:nvPicPr>
          <p:cNvPr id="3" name="Picture 2"/>
          <p:cNvPicPr>
            <a:picLocks noChangeAspect="1"/>
          </p:cNvPicPr>
          <p:nvPr/>
        </p:nvPicPr>
        <p:blipFill>
          <a:blip r:embed="rId3"/>
          <a:stretch>
            <a:fillRect/>
          </a:stretch>
        </p:blipFill>
        <p:spPr>
          <a:xfrm>
            <a:off x="3333750" y="4095750"/>
            <a:ext cx="11772900" cy="5372099"/>
          </a:xfrm>
          <a:prstGeom prst="rect">
            <a:avLst/>
          </a:prstGeom>
        </p:spPr>
      </p:pic>
    </p:spTree>
    <p:extLst>
      <p:ext uri="{BB962C8B-B14F-4D97-AF65-F5344CB8AC3E}">
        <p14:creationId xmlns:p14="http://schemas.microsoft.com/office/powerpoint/2010/main" val="2922979428"/>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12124"/>
        </a:solidFill>
        <a:effectLst/>
      </p:bgPr>
    </p:bg>
    <p:spTree>
      <p:nvGrpSpPr>
        <p:cNvPr id="1" name="Shape 225"/>
        <p:cNvGrpSpPr/>
        <p:nvPr/>
      </p:nvGrpSpPr>
      <p:grpSpPr>
        <a:xfrm>
          <a:off x="0" y="0"/>
          <a:ext cx="0" cy="0"/>
          <a:chOff x="0" y="0"/>
          <a:chExt cx="0" cy="0"/>
        </a:xfrm>
      </p:grpSpPr>
      <p:sp>
        <p:nvSpPr>
          <p:cNvPr id="232" name="Google Shape;232;p20"/>
          <p:cNvSpPr txBox="1"/>
          <p:nvPr/>
        </p:nvSpPr>
        <p:spPr>
          <a:xfrm>
            <a:off x="1028700" y="2232026"/>
            <a:ext cx="16230600" cy="1615827"/>
          </a:xfrm>
          <a:prstGeom prst="rect">
            <a:avLst/>
          </a:prstGeom>
          <a:noFill/>
          <a:ln>
            <a:noFill/>
          </a:ln>
        </p:spPr>
        <p:txBody>
          <a:bodyPr spcFirstLastPara="1" wrap="square" lIns="0" tIns="0" rIns="0" bIns="0" anchor="t" anchorCtr="0">
            <a:spAutoFit/>
          </a:bodyPr>
          <a:lstStyle/>
          <a:p>
            <a:pPr lvl="0"/>
            <a:r>
              <a:rPr lang="en-US" sz="2100" dirty="0">
                <a:solidFill>
                  <a:srgbClr val="FFFFFF"/>
                </a:solidFill>
                <a:latin typeface="Alike"/>
                <a:ea typeface="Alike"/>
                <a:cs typeface="Alike"/>
                <a:sym typeface="Alike"/>
              </a:rPr>
              <a:t>The Random Forest Classifier built on the decision tree model by using an ensemble of multiple trees to improve performance and reduce overfitting. By averaging the predictions of many trees, it provided a more stable and robust classification, leading to improved accuracy and generalization. This model was particularly effective in handling imbalanced datasets and reducing the risk of overfitting seen in single decision trees. However, its computational complexity was higher, making it more resource-intensive compared to simpler models.</a:t>
            </a:r>
            <a:endParaRPr dirty="0"/>
          </a:p>
        </p:txBody>
      </p:sp>
      <p:sp>
        <p:nvSpPr>
          <p:cNvPr id="233" name="Google Shape;233;p20"/>
          <p:cNvSpPr txBox="1"/>
          <p:nvPr/>
        </p:nvSpPr>
        <p:spPr>
          <a:xfrm>
            <a:off x="938598" y="1171575"/>
            <a:ext cx="16911252" cy="886397"/>
          </a:xfrm>
          <a:prstGeom prst="rect">
            <a:avLst/>
          </a:prstGeom>
          <a:noFill/>
          <a:ln>
            <a:noFill/>
          </a:ln>
        </p:spPr>
        <p:txBody>
          <a:bodyPr spcFirstLastPara="1" wrap="square" lIns="0" tIns="0" rIns="0" bIns="0" anchor="t" anchorCtr="0">
            <a:spAutoFit/>
          </a:bodyPr>
          <a:lstStyle/>
          <a:p>
            <a:pPr lvl="0">
              <a:lnSpc>
                <a:spcPct val="80000"/>
              </a:lnSpc>
            </a:pPr>
            <a:r>
              <a:rPr lang="en-US" sz="7200" dirty="0">
                <a:solidFill>
                  <a:srgbClr val="FFFFFF"/>
                </a:solidFill>
                <a:latin typeface="Alike"/>
                <a:ea typeface="Alike"/>
                <a:cs typeface="Alike"/>
                <a:sym typeface="Alike"/>
              </a:rPr>
              <a:t>Model 3: Random Forest Classifier</a:t>
            </a:r>
            <a:endParaRPr sz="1200" dirty="0"/>
          </a:p>
        </p:txBody>
      </p:sp>
      <p:pic>
        <p:nvPicPr>
          <p:cNvPr id="2" name="Picture 1"/>
          <p:cNvPicPr>
            <a:picLocks noChangeAspect="1"/>
          </p:cNvPicPr>
          <p:nvPr/>
        </p:nvPicPr>
        <p:blipFill>
          <a:blip r:embed="rId3"/>
          <a:stretch>
            <a:fillRect/>
          </a:stretch>
        </p:blipFill>
        <p:spPr>
          <a:xfrm>
            <a:off x="3790950" y="4021907"/>
            <a:ext cx="10915650" cy="5312593"/>
          </a:xfrm>
          <a:prstGeom prst="rect">
            <a:avLst/>
          </a:prstGeom>
        </p:spPr>
      </p:pic>
    </p:spTree>
    <p:extLst>
      <p:ext uri="{BB962C8B-B14F-4D97-AF65-F5344CB8AC3E}">
        <p14:creationId xmlns:p14="http://schemas.microsoft.com/office/powerpoint/2010/main" val="3299438691"/>
      </p:ext>
    </p:extLst>
  </p:cSld>
  <p:clrMapOvr>
    <a:masterClrMapping/>
  </p:clrMapOvr>
  <p:transition spd="slow">
    <p:fade/>
  </p:transition>
</p:sld>
</file>

<file path=ppt/theme/theme1.xml><?xml version="1.0" encoding="utf-8"?>
<a:theme xmlns:a="http://schemas.openxmlformats.org/drawingml/2006/main" name="Simple Minimal IT Consulting">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1198</Words>
  <Application>Microsoft Office PowerPoint</Application>
  <PresentationFormat>Custom</PresentationFormat>
  <Paragraphs>77</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Alike</vt:lpstr>
      <vt:lpstr>Arial</vt:lpstr>
      <vt:lpstr>Calibri</vt:lpstr>
      <vt:lpstr>Simple Minimal IT Consulting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16</cp:revision>
  <dcterms:modified xsi:type="dcterms:W3CDTF">2025-03-13T10:35:53Z</dcterms:modified>
</cp:coreProperties>
</file>